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0" r:id="rId3"/>
    <p:sldId id="257" r:id="rId4"/>
    <p:sldId id="284" r:id="rId5"/>
    <p:sldId id="287" r:id="rId6"/>
    <p:sldId id="288" r:id="rId7"/>
    <p:sldId id="289" r:id="rId8"/>
    <p:sldId id="290" r:id="rId9"/>
    <p:sldId id="292" r:id="rId10"/>
    <p:sldId id="291" r:id="rId11"/>
    <p:sldId id="293" r:id="rId12"/>
    <p:sldId id="296" r:id="rId13"/>
    <p:sldId id="295" r:id="rId14"/>
    <p:sldId id="285" r:id="rId15"/>
    <p:sldId id="286" r:id="rId16"/>
  </p:sldIdLst>
  <p:sldSz cx="12192000" cy="6858000"/>
  <p:notesSz cx="7102475" cy="9388475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6600"/>
    <a:srgbClr val="329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2" autoAdjust="0"/>
    <p:restoredTop sz="94766"/>
  </p:normalViewPr>
  <p:slideViewPr>
    <p:cSldViewPr snapToGrid="0">
      <p:cViewPr varScale="1">
        <p:scale>
          <a:sx n="107" d="100"/>
          <a:sy n="107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21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42B206B-E3FE-4306-9FDD-6BC5ED3FDBE2}" type="datetime6">
              <a:rPr lang="es-BO" smtClean="0"/>
              <a:t>abril de 2025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1CD0F7-1B92-4F00-8114-052E401E75E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687411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BE4BD1D-D799-4470-90AA-0B31C605B8AE}" type="datetime6">
              <a:rPr lang="es-BO" altLang="zh-CN" smtClean="0"/>
              <a:t>abril de 2025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F34B6FF-1EEA-4FF4-8C6F-299A4BAA498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1368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4B6FF-1EEA-4FF4-8C6F-299A4BAA498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A39D38-3EA5-43E0-BD35-FF99F7803C17}" type="datetime6">
              <a:rPr lang="es-BO" altLang="zh-CN" smtClean="0"/>
              <a:t>abril de 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8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B6FF-1EEA-4FF4-8C6F-299A4BAA498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0FD83B-71D2-4C7E-AA3A-31A251AC735F}" type="datetime6">
              <a:rPr lang="es-BO" altLang="zh-CN" smtClean="0"/>
              <a:t>abril de 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9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B6FF-1EEA-4FF4-8C6F-299A4BAA498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AE025-02BE-4063-90CA-D61F98048444}" type="datetime6">
              <a:rPr lang="es-BO" altLang="zh-CN" smtClean="0"/>
              <a:t>abril de 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0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4B6FF-1EEA-4FF4-8C6F-299A4BAA498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3F1DF5-EA57-4245-9784-A3B0E09D8DC0}" type="datetime6">
              <a:rPr lang="es-BO" altLang="zh-CN" smtClean="0"/>
              <a:t>abril de 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67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B6FF-1EEA-4FF4-8C6F-299A4BAA498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2ACC8B-FE03-43B3-A838-F958454D72E7}" type="datetime6">
              <a:rPr lang="es-BO" altLang="zh-CN" smtClean="0"/>
              <a:t>abril de 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55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B6FF-1EEA-4FF4-8C6F-299A4BAA4988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410446-39F1-487E-B361-1A6E233CFC5D}" type="datetime6">
              <a:rPr lang="es-BO" altLang="zh-CN" smtClean="0"/>
              <a:t>abril de 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6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573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>
            <a:normAutofit fontScale="95000" lnSpcReduction="20000"/>
          </a:bodyPr>
          <a:lstStyle>
            <a:lvl1pPr>
              <a:defRPr>
                <a:solidFill>
                  <a:schemeClr val="accent6">
                    <a:lumMod val="100000"/>
                    <a:tint val="75000"/>
                  </a:schemeClr>
                </a:solidFill>
                <a:ea typeface="字魂105号-简雅黑" panose="00000500000000000000" pitchFamily="2" charset="-122"/>
              </a:defRPr>
            </a:lvl1pPr>
          </a:lstStyle>
          <a:p>
            <a:fld id="{760FBDFE-C587-4B4C-A407-44438C67B59E}" type="datetimeFigureOut">
              <a:rPr lang="es" altLang="en-US" sz="17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>
            <a:lvl1pPr>
              <a:defRPr>
                <a:ea typeface="字魂105号-简雅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defRPr>
                <a:solidFill>
                  <a:schemeClr val="accent6">
                    <a:lumMod val="100000"/>
                    <a:tint val="75000"/>
                  </a:schemeClr>
                </a:solidFill>
                <a:ea typeface="字魂105号-简雅黑" panose="00000500000000000000" pitchFamily="2" charset="-122"/>
              </a:defRPr>
            </a:lvl1pPr>
          </a:lstStyle>
          <a:p>
            <a:fld id="{49AE70B2-8BF9-45C0-BB95-33D1B9D3A854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0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9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6FF23F-9723-2E6B-F377-55E46E58D6EA}"/>
              </a:ext>
            </a:extLst>
          </p:cNvPr>
          <p:cNvSpPr txBox="1"/>
          <p:nvPr/>
        </p:nvSpPr>
        <p:spPr>
          <a:xfrm>
            <a:off x="5643796" y="29380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DD8ED5-2BA0-5026-F065-AF7DDC225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77" y="-241738"/>
            <a:ext cx="13264006" cy="70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76" y="-88820"/>
            <a:ext cx="12992380" cy="69543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322800" y="1316132"/>
            <a:ext cx="11008055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DIRECCIÓN TÉCNICA DE GEOLOGÍA REGIONAL</a:t>
            </a:r>
            <a:endParaRPr lang="es-BO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7F974394-1099-BD0D-4933-4D66D16B71B7}"/>
              </a:ext>
            </a:extLst>
          </p:cNvPr>
          <p:cNvSpPr txBox="1">
            <a:spLocks/>
          </p:cNvSpPr>
          <p:nvPr/>
        </p:nvSpPr>
        <p:spPr>
          <a:xfrm>
            <a:off x="731983" y="2798131"/>
            <a:ext cx="3947191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1800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18" name="Marcador de contenido 3">
            <a:extLst>
              <a:ext uri="{FF2B5EF4-FFF2-40B4-BE49-F238E27FC236}">
                <a16:creationId xmlns:a16="http://schemas.microsoft.com/office/drawing/2014/main" id="{56FF93D5-3ED9-4BD9-ACA2-51A4805DC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151571"/>
              </p:ext>
            </p:extLst>
          </p:nvPr>
        </p:nvGraphicFramePr>
        <p:xfrm>
          <a:off x="508052" y="1825499"/>
          <a:ext cx="6627534" cy="13344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627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ctr"/>
                      <a:r>
                        <a:rPr lang="es-ES" sz="16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r>
                        <a:rPr lang="es-ES" sz="1600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GEOLOGÍA REGIONAL</a:t>
                      </a:r>
                    </a:p>
                    <a:p>
                      <a:pPr algn="ctr"/>
                      <a:r>
                        <a:rPr lang="es-BO" sz="16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ESCALA.</a:t>
                      </a:r>
                      <a:r>
                        <a:rPr lang="es-BO" sz="160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1:100</a:t>
                      </a:r>
                      <a:r>
                        <a:rPr lang="es-BO" sz="16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s-BO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ctr"/>
                      <a:r>
                        <a:rPr lang="es-BO" sz="1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BO" sz="14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</a:t>
                      </a:r>
                      <a:r>
                        <a:rPr lang="es-BO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Carta Geológica para la Gestión 2025, </a:t>
                      </a:r>
                      <a:r>
                        <a:rPr lang="es-BO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incrementará la cobertura</a:t>
                      </a:r>
                      <a:r>
                        <a:rPr lang="es-BO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BO" sz="14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superficie nacional </a:t>
                      </a:r>
                      <a:r>
                        <a:rPr lang="es-BO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alcanzando el </a:t>
                      </a:r>
                      <a:r>
                        <a:rPr lang="es-BO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37,24 %</a:t>
                      </a:r>
                      <a:endParaRPr lang="es-BO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015D31F-8A73-4315-8593-8F3050F11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2465"/>
              </p:ext>
            </p:extLst>
          </p:nvPr>
        </p:nvGraphicFramePr>
        <p:xfrm>
          <a:off x="501103" y="2902960"/>
          <a:ext cx="6634483" cy="345948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2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BO" sz="10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0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HOJA GEOLÓGICA</a:t>
                      </a:r>
                      <a:endParaRPr lang="es-BO" sz="1000" b="1" kern="120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0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DEPARTAMENTOS</a:t>
                      </a:r>
                      <a:endParaRPr lang="es-BO" sz="1000" b="1" kern="120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VERIFICACIÓN</a:t>
                      </a:r>
                      <a:endParaRPr lang="es-ES" sz="1000" b="1" kern="120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ES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ESTANCIA LOS ANGELES 7541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PRECÁMBRICO</a:t>
                      </a: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ES" sz="1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CARTAS GEOLÓGICAS MÁS SUS MEMORIAS EXPLICATIVAS</a:t>
                      </a:r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6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BO" sz="12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CACHUELA ESPERANZA 6462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 - BENI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(PRECÁMBRICO</a:t>
                      </a: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BO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LOMA ALTA 6461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BENI - PANDO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(PRECÁMBRICO)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22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BO" sz="12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RIBERALTA 6361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 - BENI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B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CUENCA DEL MADRE DE DIOS</a:t>
                      </a: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22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BO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TRINIDADCITO 6260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 - BENI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B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CUENCA DEL MADRE DE DIOS</a:t>
                      </a: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22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BO" sz="12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COBIJA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BO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5860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B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CUENCA DEL MADRE DE DIOS</a:t>
                      </a:r>
                      <a:r>
                        <a:rPr lang="es-BO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3" y="1816078"/>
            <a:ext cx="4642143" cy="464200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204A491-5775-0E77-6A72-1906FD8EC53C}"/>
              </a:ext>
            </a:extLst>
          </p:cNvPr>
          <p:cNvSpPr/>
          <p:nvPr/>
        </p:nvSpPr>
        <p:spPr>
          <a:xfrm>
            <a:off x="8245783" y="2061556"/>
            <a:ext cx="1446855" cy="736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8DE4415-FE04-A77E-F278-B9D252EF823F}"/>
              </a:ext>
            </a:extLst>
          </p:cNvPr>
          <p:cNvSpPr/>
          <p:nvPr/>
        </p:nvSpPr>
        <p:spPr>
          <a:xfrm>
            <a:off x="10906298" y="4272937"/>
            <a:ext cx="432262" cy="283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" name="Rectángulo 3"/>
          <p:cNvSpPr/>
          <p:nvPr/>
        </p:nvSpPr>
        <p:spPr>
          <a:xfrm>
            <a:off x="157547" y="6358441"/>
            <a:ext cx="5943601" cy="1997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1000" b="1" dirty="0" smtClean="0"/>
              <a:t>* Debido a la modificación de la línea base se ha cambiado el porcentaje de la cobertura nacional.</a:t>
            </a:r>
            <a:endParaRPr lang="es-BO" sz="1000" b="1" dirty="0"/>
          </a:p>
        </p:txBody>
      </p:sp>
    </p:spTree>
    <p:extLst>
      <p:ext uri="{BB962C8B-B14F-4D97-AF65-F5344CB8AC3E}">
        <p14:creationId xmlns:p14="http://schemas.microsoft.com/office/powerpoint/2010/main" val="84742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58" y="0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462585" y="1356610"/>
            <a:ext cx="10246055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DIRECCIÓN TÉCNICA DE GEOLOGÍA REGIONAL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18" name="Marcador de contenido 3">
            <a:extLst>
              <a:ext uri="{FF2B5EF4-FFF2-40B4-BE49-F238E27FC236}">
                <a16:creationId xmlns:a16="http://schemas.microsoft.com/office/drawing/2014/main" id="{56FF93D5-3ED9-4BD9-ACA2-51A4805DC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72669"/>
              </p:ext>
            </p:extLst>
          </p:nvPr>
        </p:nvGraphicFramePr>
        <p:xfrm>
          <a:off x="5764466" y="1901436"/>
          <a:ext cx="6478816" cy="10970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47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ctr"/>
                      <a:r>
                        <a:rPr lang="es-ES" sz="16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r>
                        <a:rPr lang="es-ES" sz="1600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MAPAS</a:t>
                      </a:r>
                      <a:r>
                        <a:rPr lang="es-ES" sz="1600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TEMÁTICOS</a:t>
                      </a:r>
                    </a:p>
                    <a:p>
                      <a:pPr algn="ctr"/>
                      <a:r>
                        <a:rPr lang="es-BO" sz="16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ESCALA.</a:t>
                      </a:r>
                      <a:r>
                        <a:rPr lang="es-BO" sz="160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</a:t>
                      </a:r>
                      <a:r>
                        <a:rPr lang="es-BO" sz="16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</a:t>
                      </a:r>
                      <a:endParaRPr lang="es-BO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ctr"/>
                      <a:r>
                        <a:rPr lang="es-B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B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</a:t>
                      </a:r>
                      <a:r>
                        <a:rPr lang="es-B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BO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Mapas Temáticos para la Gestión 2025, </a:t>
                      </a:r>
                      <a:r>
                        <a:rPr lang="es-BO" sz="14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incrementará l</a:t>
                      </a:r>
                      <a:r>
                        <a:rPr lang="es-BO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cobertura</a:t>
                      </a:r>
                      <a:r>
                        <a:rPr lang="es-BO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superficie nacional </a:t>
                      </a:r>
                      <a:r>
                        <a:rPr lang="es-BO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alcanzando el </a:t>
                      </a:r>
                      <a:r>
                        <a:rPr lang="es-BO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60,8 % </a:t>
                      </a:r>
                      <a:endParaRPr lang="es-BO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015D31F-8A73-4315-8593-8F3050F11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56460"/>
              </p:ext>
            </p:extLst>
          </p:nvPr>
        </p:nvGraphicFramePr>
        <p:xfrm>
          <a:off x="5764466" y="3112042"/>
          <a:ext cx="6481322" cy="336727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6973">
                  <a:extLst>
                    <a:ext uri="{9D8B030D-6E8A-4147-A177-3AD203B41FA5}">
                      <a16:colId xmlns:a16="http://schemas.microsoft.com/office/drawing/2014/main" val="960272050"/>
                    </a:ext>
                  </a:extLst>
                </a:gridCol>
                <a:gridCol w="1629521">
                  <a:extLst>
                    <a:ext uri="{9D8B030D-6E8A-4147-A177-3AD203B41FA5}">
                      <a16:colId xmlns:a16="http://schemas.microsoft.com/office/drawing/2014/main" val="2988565233"/>
                    </a:ext>
                  </a:extLst>
                </a:gridCol>
                <a:gridCol w="180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11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HOJA GEOLÓGICA </a:t>
                      </a:r>
                      <a:endParaRPr lang="es-BO" sz="10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9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900" b="1" kern="120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VERIFICACIÓN</a:t>
                      </a:r>
                      <a:endParaRPr lang="es-ES" sz="900" b="1" kern="120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20-5</a:t>
                      </a:r>
                    </a:p>
                    <a:p>
                      <a:pPr algn="just"/>
                      <a:r>
                        <a:rPr lang="es-BO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PUNATA</a:t>
                      </a:r>
                    </a:p>
                    <a:p>
                      <a:pPr algn="just"/>
                      <a:r>
                        <a:rPr lang="es-BO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(6441 </a:t>
                      </a:r>
                      <a:r>
                        <a:rPr lang="es-BO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Punata, 6440 Anzaldo, 6542, 6541, 6540 Mizque, 6642, 6641, 6640 Comarapa)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BO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COCHABAMBA - SANTA CRUZ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(SUB ANDINO – CORDILLERA ORIENTAL)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MAPA TEMÁTICO CON 9 MAPAS MÁS SU MEMORIA EXPLICATIVA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Geológico- Estructural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Deposito metálicos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Depósitos no metálicos-Rocas industriales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prospectivas para minerales metálicos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Áridos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Hidrogeología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Geomorfología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Riesgos geológicos y naturales</a:t>
                      </a:r>
                    </a:p>
                  </a:txBody>
                  <a:tcPr marL="33338" marR="3333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429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0" y="1797924"/>
            <a:ext cx="4604506" cy="4717176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804168B-5864-CE5F-A264-001124E807EC}"/>
              </a:ext>
            </a:extLst>
          </p:cNvPr>
          <p:cNvSpPr/>
          <p:nvPr/>
        </p:nvSpPr>
        <p:spPr>
          <a:xfrm>
            <a:off x="2310939" y="4189616"/>
            <a:ext cx="598516" cy="529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pic>
        <p:nvPicPr>
          <p:cNvPr id="14" name="Imagen 13"/>
          <p:cNvPicPr/>
          <p:nvPr/>
        </p:nvPicPr>
        <p:blipFill rotWithShape="1">
          <a:blip r:embed="rId6"/>
          <a:srcRect l="1475" t="1689" r="1539" b="2145"/>
          <a:stretch/>
        </p:blipFill>
        <p:spPr>
          <a:xfrm>
            <a:off x="2079808" y="2832844"/>
            <a:ext cx="1757083" cy="10814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echa curvada hacia la izquierda 14"/>
          <p:cNvSpPr/>
          <p:nvPr/>
        </p:nvSpPr>
        <p:spPr>
          <a:xfrm rot="9810982">
            <a:off x="1427324" y="3415442"/>
            <a:ext cx="752833" cy="119250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7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376584" y="1353492"/>
            <a:ext cx="9864499" cy="101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DIRECCIÓN TÉCNICA DE PROSPECCIÓN Y EXPLORACIÓN</a:t>
            </a:r>
          </a:p>
          <a:p>
            <a:pPr algn="ctr">
              <a:lnSpc>
                <a:spcPct val="100000"/>
              </a:lnSpc>
            </a:pPr>
            <a:r>
              <a:rPr lang="es-BO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PROYECTOS PROGRAMADOS PARA 2025</a:t>
            </a:r>
          </a:p>
          <a:p>
            <a:pPr>
              <a:lnSpc>
                <a:spcPct val="100000"/>
              </a:lnSpc>
            </a:pPr>
            <a:endParaRPr lang="es-BO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7F974394-1099-BD0D-4933-4D66D16B71B7}"/>
              </a:ext>
            </a:extLst>
          </p:cNvPr>
          <p:cNvSpPr txBox="1">
            <a:spLocks/>
          </p:cNvSpPr>
          <p:nvPr/>
        </p:nvSpPr>
        <p:spPr>
          <a:xfrm>
            <a:off x="731983" y="2798131"/>
            <a:ext cx="3947191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1800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80440"/>
              </p:ext>
            </p:extLst>
          </p:nvPr>
        </p:nvGraphicFramePr>
        <p:xfrm>
          <a:off x="359224" y="2027275"/>
          <a:ext cx="11586961" cy="313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826">
                  <a:extLst>
                    <a:ext uri="{9D8B030D-6E8A-4147-A177-3AD203B41FA5}">
                      <a16:colId xmlns:a16="http://schemas.microsoft.com/office/drawing/2014/main" val="4099651605"/>
                    </a:ext>
                  </a:extLst>
                </a:gridCol>
                <a:gridCol w="1349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6907">
                  <a:extLst>
                    <a:ext uri="{9D8B030D-6E8A-4147-A177-3AD203B41FA5}">
                      <a16:colId xmlns:a16="http://schemas.microsoft.com/office/drawing/2014/main" val="4159880394"/>
                    </a:ext>
                  </a:extLst>
                </a:gridCol>
              </a:tblGrid>
              <a:tr h="367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FORMA DE VERIFICACIÓN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ELEMENTOS OBJETIVO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COSTO TOTAL EN BS.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ESTADO DEL PROYECTO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5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PROSPECCIÓN Y EXPLORACIÓN GEOLÓGICA MINERA  EN EL SECTOR DE KELUYO - UYUNI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POTOSÍ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CKOCHAS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INTERGUBERNATIVO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Pb, Zn, Ag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5.847.158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FIRMADO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ETAPA DE TRANSFERENCIA DE RECURSOS</a:t>
                      </a:r>
                    </a:p>
                  </a:txBody>
                  <a:tcPr marL="8088" marR="8088" marT="80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8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PROSPECCIÓN GEOLÓGICA-MINERA POR MINERALIZACIÓN POLIMETÁLICA (Sb-Au, Pb, Zn, Ag, Sn, Cu) ENTRE LOS MUNICIPIOS CHUQUIHUTA, POCOATA Y UNCÍA, NORTE POTOSÍ, BOLIVIA CENTRAL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POTOSÍ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UNCÍA, CHUQUIHUTA Y POCOATA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INTERGUBERNATIVO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Sb-Au, Pb,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Zn,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Ag, Sn, Cu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2.789.600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FIRMADO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ETAPA DE TRANSFERENCIA DE RECURSOS</a:t>
                      </a:r>
                    </a:p>
                  </a:txBody>
                  <a:tcPr marL="8088" marR="8088" marT="808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PROSPECCIÓN GEOLÓGICA MINERA EN EL PROSPECTO YARHUI MAYU (Pb, Zn, Ag y otros), MUNICIPIO MIZQUE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COCHABAMBA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MIZQUE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INTERGUBERNATIVO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Pb, Zn, Ag y otros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1.240.941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 FIRMADO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ETAPA DE TRANSFERENCIA DE RECURSOS</a:t>
                      </a:r>
                    </a:p>
                  </a:txBody>
                  <a:tcPr marL="8088" marR="8088" marT="8088" marB="0" anchor="ctr"/>
                </a:tc>
                <a:extLst>
                  <a:ext uri="{0D108BD9-81ED-4DB2-BD59-A6C34878D82A}">
                    <a16:rowId xmlns:a16="http://schemas.microsoft.com/office/drawing/2014/main" val="4026190902"/>
                  </a:ext>
                </a:extLst>
              </a:tr>
              <a:tr h="400854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EN BS.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B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B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B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9.877.699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9082"/>
              </p:ext>
            </p:extLst>
          </p:nvPr>
        </p:nvGraphicFramePr>
        <p:xfrm>
          <a:off x="359225" y="5253821"/>
          <a:ext cx="11636829" cy="1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ELABORACIÓN DE NUEVOS PERFILES DE PROYECTO DE PROSPECCIÓN Y EXPLORACIÓN GEOLÓGICA MINERA</a:t>
                      </a:r>
                    </a:p>
                  </a:txBody>
                  <a:tcPr marL="8088" marR="8088" marT="8088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Perfiles de proyecto (Polimetálicos, rocas industriales y otros)</a:t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Perfil de proyecto (Minerales radioactivos y/o tierras raras)</a:t>
                      </a:r>
                    </a:p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7</a:t>
                      </a:r>
                    </a:p>
                  </a:txBody>
                  <a:tcPr marL="8088" marR="8088" marT="808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REVISIÓN DE PLANES DE TRABAJO Y EMISIÓN DE INFORME DE RAZONABILIDAD TÉCNICA A LA AUTORIDAD JURISDICCIONAL ADMINISTRATIVA MINERA (AJAM)</a:t>
                      </a:r>
                    </a:p>
                  </a:txBody>
                  <a:tcPr marL="8088" marR="8088" marT="8088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mediante la Unidad de Prospección.</a:t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mediante la Unidad de Exploración.</a:t>
                      </a:r>
                    </a:p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s-E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6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9015" y="1321082"/>
            <a:ext cx="12247575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DIRECCIÓN TÉCNICA DE SERVICIOS Y FORTALECIMIENTO INSTITUCIONAL</a:t>
            </a:r>
            <a:endParaRPr lang="es-BO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s-ES" sz="6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201B245-1986-5F1D-CF3C-A25B1B102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48729"/>
              </p:ext>
            </p:extLst>
          </p:nvPr>
        </p:nvGraphicFramePr>
        <p:xfrm>
          <a:off x="264348" y="1722464"/>
          <a:ext cx="11704495" cy="496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72">
                  <a:extLst>
                    <a:ext uri="{9D8B030D-6E8A-4147-A177-3AD203B41FA5}">
                      <a16:colId xmlns:a16="http://schemas.microsoft.com/office/drawing/2014/main" val="2106549208"/>
                    </a:ext>
                  </a:extLst>
                </a:gridCol>
                <a:gridCol w="4920709">
                  <a:extLst>
                    <a:ext uri="{9D8B030D-6E8A-4147-A177-3AD203B41FA5}">
                      <a16:colId xmlns:a16="http://schemas.microsoft.com/office/drawing/2014/main" val="3109191940"/>
                    </a:ext>
                  </a:extLst>
                </a:gridCol>
                <a:gridCol w="1355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8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val="2423185918"/>
                    </a:ext>
                  </a:extLst>
                </a:gridCol>
              </a:tblGrid>
              <a:tr h="1614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SERVICIOS/PROYECTOS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</a:t>
                      </a: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r>
                        <a:rPr lang="es-BO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VERIFICACIÓN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BENEFICIARIOS</a:t>
                      </a: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4566"/>
                  </a:ext>
                </a:extLst>
              </a:tr>
              <a:tr h="16021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TÉCNICA</a:t>
                      </a:r>
                      <a:r>
                        <a:rPr lang="es-BO" sz="13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B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ORURO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1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ACTORES SOCIALES INVOLUCRADOS CON EL SECTOR GEOLÓGICO MINERO METALÚRGICO Y POBLACIÓN EN GENERAL (COOPERATIVAS MINERAS, EMPRESAS MINERAS PRIVADAS, INSTITUCIONES DEL ESTADO, MUNICIPIOS, GOBERNACIONES E INSTITUCIONES ACADÉMICAS)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3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449436939"/>
                  </a:ext>
                </a:extLst>
              </a:tr>
              <a:tr h="38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DE ANÁLISIS QUÍMICO, MEDIO AMBIENTE Y GEOQUÍMICO DE MINERALES 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7.500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CERTIFICADOS DE ANÁLISIS QUÍMICO</a:t>
                      </a: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780518814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DE LABORATORIO METALÚRGICO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DE ENSAYOS METALÚRGICOS</a:t>
                      </a: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 TÉCNICA REGIONAL COCHABAMBA 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PERFORACIÓN DE POZOS DE AGUA</a:t>
                      </a:r>
                    </a:p>
                  </a:txBody>
                  <a:tcPr marL="7446" marR="7446" marT="7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46" marR="7446" marT="7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ACTAS DE CONFORMIDAD ENTRE PARTES</a:t>
                      </a:r>
                    </a:p>
                  </a:txBody>
                  <a:tcPr marL="7446" marR="7446" marT="7446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552435541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LIMPIEZA DE POZOS DE AGUA</a:t>
                      </a:r>
                    </a:p>
                  </a:txBody>
                  <a:tcPr marL="7446" marR="7446" marT="7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446" marR="7446" marT="7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ACTAS DE CONFORMIDAD DEL POZO</a:t>
                      </a:r>
                    </a:p>
                  </a:txBody>
                  <a:tcPr marL="7446" marR="7446" marT="7446" marB="0" anchor="b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VIDEO INSPECCIÓN DE POZOS</a:t>
                      </a:r>
                    </a:p>
                  </a:txBody>
                  <a:tcPr marL="7446" marR="7446" marT="7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446" marR="7446" marT="7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DE RECEPCIÓN</a:t>
                      </a:r>
                    </a:p>
                  </a:txBody>
                  <a:tcPr marL="7446" marR="7446" marT="7446" marB="0" anchor="b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TÉCNICA REGIONAL POTOSÍ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51223096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CONVENIOS Y/O CONTRATOS SUSCRITOS PARA EJECUCIÓN DE PROYECTOS DE PROSPECCIÓN Y EXPLORACIÓN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VENIOS Y/O CONTRATOS, PROYECTOS APROBADOS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733720944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REVISIÓN DE PLANES DE TRABAJO REMITIDAS POR LA AJAM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REGISTROS EN EL SISTEMA</a:t>
                      </a: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889682687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VENTA DE MATERIAL BIBLIOGRÁFICO ESPECIALIZADO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GESTIÓN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DE VENTAS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320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CONTRATOS SUSCRITOS PARA LA PRESTACIÓN DE SERVICIOS REMUNERADOS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CONTRATOS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SUSCRITOS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84979"/>
                  </a:ext>
                </a:extLst>
              </a:tr>
              <a:tr h="190794">
                <a:tc gridSpan="4">
                  <a:txBody>
                    <a:bodyPr/>
                    <a:lstStyle/>
                    <a:p>
                      <a:pPr algn="ctr"/>
                      <a:r>
                        <a:rPr lang="es-BO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TÉCNICA</a:t>
                      </a:r>
                      <a:r>
                        <a:rPr lang="es-BO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BO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 SANTA CRUZ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497990195"/>
                  </a:ext>
                </a:extLst>
              </a:tr>
              <a:tr h="388758">
                <a:tc>
                  <a:txBody>
                    <a:bodyPr/>
                    <a:lstStyle/>
                    <a:p>
                      <a:r>
                        <a:rPr lang="es-B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VENTA DE MATERIAL BIBLIOGRÁFICO Y ANÁLISIS DE LABORATORIO GESTIONADOS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GESTIÓN</a:t>
                      </a:r>
                      <a:r>
                        <a:rPr lang="es-ES" sz="13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VENTAS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204451860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ELABORACIÓN DE PERFILES DE PROYECTOS Y/O PROPUESTAS TÉCNICAS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PERFILES DE PROYECTO Y/O PROPUESTAS TÉCNICAS</a:t>
                      </a: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681340621"/>
                  </a:ext>
                </a:extLst>
              </a:tr>
              <a:tr h="1893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TÉCNICA REGIONAL LA PAZ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527817545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GESTIÓN DE CONVENIOS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CONVENIOS SUSCRITOS</a:t>
                      </a:r>
                    </a:p>
                  </a:txBody>
                  <a:tcPr marL="7446" marR="7446" marT="7446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4198300399"/>
                  </a:ext>
                </a:extLst>
              </a:tr>
              <a:tr h="19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ELABORACIÓN DE PERFILES DE PROYECTOS Y/O PROPUESTAS TÉCNICAS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PERFILES DE PROYECTO Y/O PROPUESTAS TÉCNICAS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3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370045184"/>
                  </a:ext>
                </a:extLst>
              </a:tr>
              <a:tr h="228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PERFORACIÓN DE POZOS PARA CAPTACIÓN DE AGUAS SUBTERRÁNEAS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CONTRATOS DE SERVICIOS</a:t>
                      </a:r>
                    </a:p>
                  </a:txBody>
                  <a:tcPr marL="7446" marR="7446" marT="7446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3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62945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70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3D19-573B-463B-BB7A-2843D221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D6CA335-B674-8D88-1D72-049BA70B2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3" y="-76200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E175BAC-AF6C-8914-49D0-DF6C0C7E15BB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7A4885AC-8128-36A5-C8A8-3A4FFC75F8C9}"/>
              </a:ext>
            </a:extLst>
          </p:cNvPr>
          <p:cNvSpPr txBox="1">
            <a:spLocks/>
          </p:cNvSpPr>
          <p:nvPr/>
        </p:nvSpPr>
        <p:spPr>
          <a:xfrm>
            <a:off x="369203" y="1292984"/>
            <a:ext cx="9662032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1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UNIDADES DE SERVICIO - DTSFI</a:t>
            </a:r>
            <a:endParaRPr lang="es-BO" sz="3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s-BO" sz="5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91" y="600637"/>
            <a:ext cx="1754089" cy="405539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62775"/>
              </p:ext>
            </p:extLst>
          </p:nvPr>
        </p:nvGraphicFramePr>
        <p:xfrm>
          <a:off x="481927" y="1807796"/>
          <a:ext cx="10708588" cy="4747468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95739">
                  <a:extLst>
                    <a:ext uri="{9D8B030D-6E8A-4147-A177-3AD203B41FA5}">
                      <a16:colId xmlns:a16="http://schemas.microsoft.com/office/drawing/2014/main" val="2106549208"/>
                    </a:ext>
                  </a:extLst>
                </a:gridCol>
                <a:gridCol w="429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689">
                  <a:extLst>
                    <a:ext uri="{9D8B030D-6E8A-4147-A177-3AD203B41FA5}">
                      <a16:colId xmlns:a16="http://schemas.microsoft.com/office/drawing/2014/main" val="4001980133"/>
                    </a:ext>
                  </a:extLst>
                </a:gridCol>
                <a:gridCol w="3025449">
                  <a:extLst>
                    <a:ext uri="{9D8B030D-6E8A-4147-A177-3AD203B41FA5}">
                      <a16:colId xmlns:a16="http://schemas.microsoft.com/office/drawing/2014/main" val="1758021016"/>
                    </a:ext>
                  </a:extLst>
                </a:gridCol>
                <a:gridCol w="1826572">
                  <a:extLst>
                    <a:ext uri="{9D8B030D-6E8A-4147-A177-3AD203B41FA5}">
                      <a16:colId xmlns:a16="http://schemas.microsoft.com/office/drawing/2014/main" val="2423185918"/>
                    </a:ext>
                  </a:extLst>
                </a:gridCol>
              </a:tblGrid>
              <a:tr h="1948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</a:t>
                      </a: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VERIFICACIÓN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BENEFICIARIOS</a:t>
                      </a:r>
                    </a:p>
                  </a:txBody>
                  <a:tcPr marL="61612" marR="61612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4566"/>
                  </a:ext>
                </a:extLst>
              </a:tr>
              <a:tr h="1636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GEODESIA Y</a:t>
                      </a:r>
                      <a:r>
                        <a:rPr lang="es-BO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TOPOGRAFÍA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ACTORES SOCIALES INVOLUCRADOS CON EL SECTOR: GEOLÓGICO MINERO METALÚRGICO Y POBLACIÓN EN GENERAL (COOPERATIVAS MINERAS, EMPRESAS MINERAS, PRIVADAS, INSTITUCIONES DEL ESTADO, MUNICIPIOS Y GOBERNACIONES) </a:t>
                      </a: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449436939"/>
                  </a:ext>
                </a:extLst>
              </a:tr>
              <a:tr h="187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REMUNERADOS A EXTERNOS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TÉCNICOS Y DE ACTIVIDADES</a:t>
                      </a:r>
                    </a:p>
                  </a:txBody>
                  <a:tcPr marL="7325" marR="7325" marT="7325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536750720"/>
                  </a:ext>
                </a:extLst>
              </a:tr>
              <a:tr h="546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TRABAJOS DE APOYO A DIFERENTES PROYECTOS DE LA INSTITUCIÓN Y OTRAS DEPENDIENTES DEL MINISTERIO DE MINERÍA Y METALURGIA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TÉCNICOS Y DE ACTIVIDADES</a:t>
                      </a:r>
                    </a:p>
                  </a:txBody>
                  <a:tcPr marL="7325" marR="7325" marT="7325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733720944"/>
                  </a:ext>
                </a:extLst>
              </a:tr>
              <a:tr h="1636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GEOFÍSICA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19385"/>
                  </a:ext>
                </a:extLst>
              </a:tr>
              <a:tr h="187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REMUNERADOS A EXTERNOS</a:t>
                      </a: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TÉCNICOS Y DE ACTIVIDADES</a:t>
                      </a:r>
                    </a:p>
                  </a:txBody>
                  <a:tcPr marL="7325" marR="7325" marT="73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17597"/>
                  </a:ext>
                </a:extLst>
              </a:tr>
              <a:tr h="36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GEOFÍSICOS EN APOYO A LOS PROYECTOS INSTITUCIONALES </a:t>
                      </a: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TÉCNICOS Y DE ACTIVIDADES</a:t>
                      </a:r>
                    </a:p>
                  </a:txBody>
                  <a:tcPr marL="7325" marR="7325" marT="73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15018"/>
                  </a:ext>
                </a:extLst>
              </a:tr>
              <a:tr h="164875">
                <a:tc gridSpan="4">
                  <a:txBody>
                    <a:bodyPr/>
                    <a:lstStyle/>
                    <a:p>
                      <a:pPr algn="ctr"/>
                      <a:r>
                        <a:rPr lang="es-B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MEDIO AMBIENTE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497990195"/>
                  </a:ext>
                </a:extLst>
              </a:tr>
              <a:tr h="36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AMBIENTALES A OPERADORES MINEROS E INSTITUCIONES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INFORMES DE COTIZACIONES REALIZADAS PARA GESTIONAR LICENCIAS AMBIENTALES</a:t>
                      </a:r>
                    </a:p>
                  </a:txBody>
                  <a:tcPr marL="7325" marR="7325" marT="7325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4198300399"/>
                  </a:ext>
                </a:extLst>
              </a:tr>
              <a:tr h="36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GESTIONAR IRAP´S A SOLICITUD DE LAS DIRECCIONES TÉCNICAS DE LA INSTITUCIÓN O SERVICIOS EXTERNOS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NOTAS DE INGRESO DE LOS IRAP´S AL ORGANISMO SECTORIAL COMPETENTE</a:t>
                      </a:r>
                    </a:p>
                  </a:txBody>
                  <a:tcPr marL="7325" marR="7325" marT="7325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539648070"/>
                  </a:ext>
                </a:extLst>
              </a:tr>
              <a:tr h="187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IDENTIFICACIÓN Y REGISTRO DE PASIVOS AMBIENTALES MINEROS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ACTAS, NOTAS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INFORMES TÉCNICOS</a:t>
                      </a:r>
                    </a:p>
                  </a:txBody>
                  <a:tcPr marL="7325" marR="7325" marT="7325" marB="0" anchor="ctr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51916"/>
                  </a:ext>
                </a:extLst>
              </a:tr>
              <a:tr h="164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LABORATORIO PETROGRÁFICO Y MINERAGRÁFICO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806388948"/>
                  </a:ext>
                </a:extLst>
              </a:tr>
              <a:tr h="36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1612" marR="61612" marT="0" marB="0" anchor="ctr">
                    <a:lnR w="12700" cmpd="sng">
                      <a:noFill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PREPARACIÓN DE SECCIONES DELGADAS Y PULIDAS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PRESENTACIÓN DE SECCIONES PULIDAS Y DELGADAS PARA SU POSTERIOR ANÁLISIS</a:t>
                      </a:r>
                    </a:p>
                  </a:txBody>
                  <a:tcPr marL="7325" marR="7325" marT="73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036434917"/>
                  </a:ext>
                </a:extLst>
              </a:tr>
              <a:tr h="36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612" marR="61612" marT="0" marB="0" anchor="ctr">
                    <a:lnR w="12700" cmpd="sng">
                      <a:noFill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ANÁLISIS PETROGRÁFICOS, MINERAGRÁFICOS Y MINERALÓGICOS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PRESENTACIÓN DE INFORMES MINERALÓGICOS, PETROGRÁFICOS Y MINERAGRÁFICOS</a:t>
                      </a:r>
                    </a:p>
                  </a:txBody>
                  <a:tcPr marL="7325" marR="7325" marT="73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527209603"/>
                  </a:ext>
                </a:extLst>
              </a:tr>
              <a:tr h="36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1612" marR="61612" marT="0" marB="0" anchor="ctr">
                    <a:lnR w="12700" cmpd="sng">
                      <a:noFill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AL MUSEO JORGE MUÑOZ REYES Y LA SALA HISTÓRICA DE SERGEOMIN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DE VISITAS AL MUSEO Y SALA HISTÓRICA</a:t>
                      </a:r>
                    </a:p>
                  </a:txBody>
                  <a:tcPr marL="7325" marR="7325" marT="73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607014409"/>
                  </a:ext>
                </a:extLst>
              </a:tr>
              <a:tr h="1636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CENTRO DE DOCUMENTACIÓN</a:t>
                      </a:r>
                    </a:p>
                  </a:txBody>
                  <a:tcPr marL="61612" marR="61612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94309786"/>
                  </a:ext>
                </a:extLst>
              </a:tr>
              <a:tr h="29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12" marR="61612" marT="0" marB="0" anchor="ctr">
                    <a:lnR w="12700" cmpd="sng">
                      <a:noFill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VENTA DE MATERIAL BIBLIOGRÁFICO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7325" marR="7325" marT="73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ORDENES DE SERVICIO</a:t>
                      </a:r>
                    </a:p>
                  </a:txBody>
                  <a:tcPr marL="7325" marR="7325" marT="73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95825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31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D4E4-E413-1494-8C38-65C25DC66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7D6CA335-B674-8D88-1D72-049BA70B2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7" y="-97393"/>
            <a:ext cx="12992380" cy="695434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D187D57-3851-C113-BD1D-9CB1E44BA3AA}"/>
              </a:ext>
            </a:extLst>
          </p:cNvPr>
          <p:cNvSpPr txBox="1">
            <a:spLocks/>
          </p:cNvSpPr>
          <p:nvPr/>
        </p:nvSpPr>
        <p:spPr>
          <a:xfrm>
            <a:off x="3161000" y="1338473"/>
            <a:ext cx="6391069" cy="396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BO" sz="1800" dirty="0">
                <a:solidFill>
                  <a:schemeClr val="bg1"/>
                </a:solidFill>
                <a:latin typeface="Arial Black" panose="020B0A04020102020204" pitchFamily="34" charset="0"/>
              </a:rPr>
              <a:t>PROYECCIÓN INSTITUCIONAL GESTIÓN 2025</a:t>
            </a:r>
          </a:p>
        </p:txBody>
      </p:sp>
      <p:sp>
        <p:nvSpPr>
          <p:cNvPr id="20" name="Rectangle 12"/>
          <p:cNvSpPr/>
          <p:nvPr/>
        </p:nvSpPr>
        <p:spPr>
          <a:xfrm rot="18610785">
            <a:off x="1755953" y="1737146"/>
            <a:ext cx="1343063" cy="1305425"/>
          </a:xfrm>
          <a:prstGeom prst="rect">
            <a:avLst/>
          </a:prstGeom>
          <a:solidFill>
            <a:srgbClr val="329496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4385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669886" y="2206333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438584"/>
            <a:r>
              <a:rPr lang="es-BO" sz="1600" b="1" dirty="0">
                <a:solidFill>
                  <a:prstClr val="white"/>
                </a:solidFill>
                <a:latin typeface="Roboto Light"/>
              </a:rPr>
              <a:t>COBERTURA</a:t>
            </a:r>
            <a:endParaRPr lang="id-ID" sz="1600" b="1" dirty="0">
              <a:solidFill>
                <a:prstClr val="white"/>
              </a:solidFill>
              <a:latin typeface="Roboto Light"/>
            </a:endParaRPr>
          </a:p>
        </p:txBody>
      </p:sp>
      <p:sp>
        <p:nvSpPr>
          <p:cNvPr id="22" name="Rectangle 17"/>
          <p:cNvSpPr/>
          <p:nvPr/>
        </p:nvSpPr>
        <p:spPr>
          <a:xfrm rot="18553700">
            <a:off x="5185568" y="4861144"/>
            <a:ext cx="1368278" cy="14334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4385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5263114" y="519170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438584"/>
            <a:r>
              <a:rPr lang="es-BO" sz="1600" b="1" dirty="0">
                <a:solidFill>
                  <a:prstClr val="white"/>
                </a:solidFill>
                <a:latin typeface="Roboto Light"/>
              </a:rPr>
              <a:t>INGRESOS</a:t>
            </a:r>
            <a:endParaRPr lang="id-ID" sz="1600" b="1" dirty="0">
              <a:solidFill>
                <a:prstClr val="white"/>
              </a:solidFill>
              <a:latin typeface="Roboto Light"/>
            </a:endParaRPr>
          </a:p>
        </p:txBody>
      </p:sp>
      <p:sp>
        <p:nvSpPr>
          <p:cNvPr id="24" name="Rectangle 22"/>
          <p:cNvSpPr/>
          <p:nvPr/>
        </p:nvSpPr>
        <p:spPr>
          <a:xfrm rot="18673846">
            <a:off x="3454135" y="3344612"/>
            <a:ext cx="1338007" cy="137764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4385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3230349" y="3739298"/>
            <a:ext cx="183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38584"/>
            <a:r>
              <a:rPr lang="es-BO" sz="1600" b="1" dirty="0">
                <a:solidFill>
                  <a:prstClr val="white"/>
                </a:solidFill>
                <a:latin typeface="Roboto Light"/>
              </a:rPr>
              <a:t>PROYECTOS A EJECUTAR</a:t>
            </a:r>
            <a:endParaRPr lang="id-ID" sz="1600" b="1" dirty="0">
              <a:solidFill>
                <a:prstClr val="white"/>
              </a:solidFill>
              <a:latin typeface="Roboto Light"/>
            </a:endParaRPr>
          </a:p>
        </p:txBody>
      </p:sp>
      <p:sp>
        <p:nvSpPr>
          <p:cNvPr id="27" name="Rectangle 43"/>
          <p:cNvSpPr/>
          <p:nvPr/>
        </p:nvSpPr>
        <p:spPr>
          <a:xfrm>
            <a:off x="7086855" y="5083982"/>
            <a:ext cx="32135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BO" sz="13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PROYECCIÓN DE INGRESOS POR PRESTACIÓN DE SERVICIOS REMUNERADOS Bs.</a:t>
            </a:r>
            <a:r>
              <a:rPr lang="es-BO" sz="1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BO" sz="13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1.2 MILLONES.</a:t>
            </a:r>
          </a:p>
        </p:txBody>
      </p:sp>
      <p:sp>
        <p:nvSpPr>
          <p:cNvPr id="28" name="Rectangle 44"/>
          <p:cNvSpPr/>
          <p:nvPr/>
        </p:nvSpPr>
        <p:spPr>
          <a:xfrm>
            <a:off x="3396337" y="1897992"/>
            <a:ext cx="70993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BO" sz="13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COBERTURA DEL 37,24 % EN LA CARTA GEOLÓGICA (CUENCA DEL MADRE DE DIOS CON CONTENIDO DE ORO ALUVIAL Y EL PRECÁMBRICO CON VALORES INTERESANTES PARA ORO, ESTAÑO, NIQUEL, COBRE Y OTROS).</a:t>
            </a:r>
          </a:p>
          <a:p>
            <a:pPr algn="just">
              <a:lnSpc>
                <a:spcPct val="100000"/>
              </a:lnSpc>
            </a:pPr>
            <a:r>
              <a:rPr lang="es-BO" sz="13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MAPAS TEMÁTICOS COBERTURA DEL 60,8 % (ÁREAS PROSPECTIVAS PARA PLOMO-ZINC-PLATA).</a:t>
            </a:r>
            <a:endParaRPr lang="es-BO" sz="13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45"/>
          <p:cNvSpPr/>
          <p:nvPr/>
        </p:nvSpPr>
        <p:spPr>
          <a:xfrm>
            <a:off x="5208482" y="3253119"/>
            <a:ext cx="51816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BO" sz="13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MÁS DE Bs. 9 MILLONES A EJECUTAR EN LA PROSPECCIÓN Y EXPLORACIÓN DE PROYECTOS MINEROS A PARTIR DE CONVENIOS INTERGUBERNATIVOS CON LA GOBERNACION DE POTOSÍ Y COCHABAMBA.</a:t>
            </a:r>
          </a:p>
        </p:txBody>
      </p:sp>
      <p:sp>
        <p:nvSpPr>
          <p:cNvPr id="30" name="Freeform 101"/>
          <p:cNvSpPr>
            <a:spLocks noEditPoints="1"/>
          </p:cNvSpPr>
          <p:nvPr/>
        </p:nvSpPr>
        <p:spPr bwMode="auto">
          <a:xfrm>
            <a:off x="5521974" y="5542154"/>
            <a:ext cx="788399" cy="556495"/>
          </a:xfrm>
          <a:custGeom>
            <a:avLst/>
            <a:gdLst>
              <a:gd name="T0" fmla="*/ 329 w 794"/>
              <a:gd name="T1" fmla="*/ 0 h 460"/>
              <a:gd name="T2" fmla="*/ 212 w 794"/>
              <a:gd name="T3" fmla="*/ 39 h 460"/>
              <a:gd name="T4" fmla="*/ 3 w 794"/>
              <a:gd name="T5" fmla="*/ 211 h 460"/>
              <a:gd name="T6" fmla="*/ 13 w 794"/>
              <a:gd name="T7" fmla="*/ 212 h 460"/>
              <a:gd name="T8" fmla="*/ 283 w 794"/>
              <a:gd name="T9" fmla="*/ 32 h 460"/>
              <a:gd name="T10" fmla="*/ 280 w 794"/>
              <a:gd name="T11" fmla="*/ 244 h 460"/>
              <a:gd name="T12" fmla="*/ 241 w 794"/>
              <a:gd name="T13" fmla="*/ 270 h 460"/>
              <a:gd name="T14" fmla="*/ 450 w 794"/>
              <a:gd name="T15" fmla="*/ 182 h 460"/>
              <a:gd name="T16" fmla="*/ 492 w 794"/>
              <a:gd name="T17" fmla="*/ 261 h 460"/>
              <a:gd name="T18" fmla="*/ 371 w 794"/>
              <a:gd name="T19" fmla="*/ 324 h 460"/>
              <a:gd name="T20" fmla="*/ 369 w 794"/>
              <a:gd name="T21" fmla="*/ 326 h 460"/>
              <a:gd name="T22" fmla="*/ 274 w 794"/>
              <a:gd name="T23" fmla="*/ 409 h 460"/>
              <a:gd name="T24" fmla="*/ 74 w 794"/>
              <a:gd name="T25" fmla="*/ 431 h 460"/>
              <a:gd name="T26" fmla="*/ 81 w 794"/>
              <a:gd name="T27" fmla="*/ 438 h 460"/>
              <a:gd name="T28" fmla="*/ 310 w 794"/>
              <a:gd name="T29" fmla="*/ 406 h 460"/>
              <a:gd name="T30" fmla="*/ 354 w 794"/>
              <a:gd name="T31" fmla="*/ 436 h 460"/>
              <a:gd name="T32" fmla="*/ 386 w 794"/>
              <a:gd name="T33" fmla="*/ 428 h 460"/>
              <a:gd name="T34" fmla="*/ 431 w 794"/>
              <a:gd name="T35" fmla="*/ 460 h 460"/>
              <a:gd name="T36" fmla="*/ 485 w 794"/>
              <a:gd name="T37" fmla="*/ 410 h 460"/>
              <a:gd name="T38" fmla="*/ 530 w 794"/>
              <a:gd name="T39" fmla="*/ 442 h 460"/>
              <a:gd name="T40" fmla="*/ 611 w 794"/>
              <a:gd name="T41" fmla="*/ 337 h 460"/>
              <a:gd name="T42" fmla="*/ 794 w 794"/>
              <a:gd name="T43" fmla="*/ 288 h 460"/>
              <a:gd name="T44" fmla="*/ 745 w 794"/>
              <a:gd name="T45" fmla="*/ 0 h 460"/>
              <a:gd name="T46" fmla="*/ 780 w 794"/>
              <a:gd name="T47" fmla="*/ 82 h 460"/>
              <a:gd name="T48" fmla="*/ 294 w 794"/>
              <a:gd name="T49" fmla="*/ 134 h 460"/>
              <a:gd name="T50" fmla="*/ 329 w 794"/>
              <a:gd name="T51" fmla="*/ 14 h 460"/>
              <a:gd name="T52" fmla="*/ 780 w 794"/>
              <a:gd name="T53" fmla="*/ 49 h 460"/>
              <a:gd name="T54" fmla="*/ 294 w 794"/>
              <a:gd name="T55" fmla="*/ 68 h 460"/>
              <a:gd name="T56" fmla="*/ 329 w 794"/>
              <a:gd name="T57" fmla="*/ 14 h 460"/>
              <a:gd name="T58" fmla="*/ 321 w 794"/>
              <a:gd name="T59" fmla="*/ 396 h 460"/>
              <a:gd name="T60" fmla="*/ 378 w 794"/>
              <a:gd name="T61" fmla="*/ 337 h 460"/>
              <a:gd name="T62" fmla="*/ 383 w 794"/>
              <a:gd name="T63" fmla="*/ 403 h 460"/>
              <a:gd name="T64" fmla="*/ 461 w 794"/>
              <a:gd name="T65" fmla="*/ 428 h 460"/>
              <a:gd name="T66" fmla="*/ 400 w 794"/>
              <a:gd name="T67" fmla="*/ 424 h 460"/>
              <a:gd name="T68" fmla="*/ 432 w 794"/>
              <a:gd name="T69" fmla="*/ 337 h 460"/>
              <a:gd name="T70" fmla="*/ 488 w 794"/>
              <a:gd name="T71" fmla="*/ 374 h 460"/>
              <a:gd name="T72" fmla="*/ 461 w 794"/>
              <a:gd name="T73" fmla="*/ 428 h 460"/>
              <a:gd name="T74" fmla="*/ 515 w 794"/>
              <a:gd name="T75" fmla="*/ 425 h 460"/>
              <a:gd name="T76" fmla="*/ 522 w 794"/>
              <a:gd name="T77" fmla="*/ 337 h 460"/>
              <a:gd name="T78" fmla="*/ 560 w 794"/>
              <a:gd name="T79" fmla="*/ 410 h 460"/>
              <a:gd name="T80" fmla="*/ 398 w 794"/>
              <a:gd name="T81" fmla="*/ 323 h 460"/>
              <a:gd name="T82" fmla="*/ 500 w 794"/>
              <a:gd name="T83" fmla="*/ 273 h 460"/>
              <a:gd name="T84" fmla="*/ 445 w 794"/>
              <a:gd name="T85" fmla="*/ 169 h 460"/>
              <a:gd name="T86" fmla="*/ 294 w 794"/>
              <a:gd name="T87" fmla="*/ 148 h 460"/>
              <a:gd name="T88" fmla="*/ 780 w 794"/>
              <a:gd name="T89" fmla="*/ 2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4" h="460">
                <a:moveTo>
                  <a:pt x="745" y="0"/>
                </a:moveTo>
                <a:cubicBezTo>
                  <a:pt x="329" y="0"/>
                  <a:pt x="329" y="0"/>
                  <a:pt x="329" y="0"/>
                </a:cubicBezTo>
                <a:cubicBezTo>
                  <a:pt x="313" y="0"/>
                  <a:pt x="299" y="7"/>
                  <a:pt x="290" y="20"/>
                </a:cubicBezTo>
                <a:cubicBezTo>
                  <a:pt x="278" y="14"/>
                  <a:pt x="248" y="8"/>
                  <a:pt x="212" y="39"/>
                </a:cubicBezTo>
                <a:cubicBezTo>
                  <a:pt x="168" y="77"/>
                  <a:pt x="6" y="200"/>
                  <a:pt x="4" y="201"/>
                </a:cubicBezTo>
                <a:cubicBezTo>
                  <a:pt x="1" y="204"/>
                  <a:pt x="0" y="208"/>
                  <a:pt x="3" y="211"/>
                </a:cubicBezTo>
                <a:cubicBezTo>
                  <a:pt x="4" y="213"/>
                  <a:pt x="6" y="214"/>
                  <a:pt x="8" y="214"/>
                </a:cubicBezTo>
                <a:cubicBezTo>
                  <a:pt x="10" y="214"/>
                  <a:pt x="11" y="213"/>
                  <a:pt x="13" y="212"/>
                </a:cubicBezTo>
                <a:cubicBezTo>
                  <a:pt x="14" y="211"/>
                  <a:pt x="177" y="88"/>
                  <a:pt x="221" y="50"/>
                </a:cubicBezTo>
                <a:cubicBezTo>
                  <a:pt x="251" y="24"/>
                  <a:pt x="274" y="28"/>
                  <a:pt x="283" y="32"/>
                </a:cubicBezTo>
                <a:cubicBezTo>
                  <a:pt x="281" y="37"/>
                  <a:pt x="280" y="43"/>
                  <a:pt x="280" y="49"/>
                </a:cubicBezTo>
                <a:cubicBezTo>
                  <a:pt x="280" y="244"/>
                  <a:pt x="280" y="244"/>
                  <a:pt x="280" y="244"/>
                </a:cubicBezTo>
                <a:cubicBezTo>
                  <a:pt x="260" y="253"/>
                  <a:pt x="246" y="259"/>
                  <a:pt x="245" y="260"/>
                </a:cubicBezTo>
                <a:cubicBezTo>
                  <a:pt x="241" y="262"/>
                  <a:pt x="240" y="266"/>
                  <a:pt x="241" y="270"/>
                </a:cubicBezTo>
                <a:cubicBezTo>
                  <a:pt x="243" y="273"/>
                  <a:pt x="247" y="275"/>
                  <a:pt x="251" y="273"/>
                </a:cubicBezTo>
                <a:cubicBezTo>
                  <a:pt x="252" y="272"/>
                  <a:pt x="410" y="198"/>
                  <a:pt x="450" y="182"/>
                </a:cubicBezTo>
                <a:cubicBezTo>
                  <a:pt x="479" y="170"/>
                  <a:pt x="498" y="184"/>
                  <a:pt x="507" y="201"/>
                </a:cubicBezTo>
                <a:cubicBezTo>
                  <a:pt x="516" y="221"/>
                  <a:pt x="514" y="248"/>
                  <a:pt x="492" y="261"/>
                </a:cubicBezTo>
                <a:cubicBezTo>
                  <a:pt x="482" y="267"/>
                  <a:pt x="464" y="275"/>
                  <a:pt x="444" y="285"/>
                </a:cubicBezTo>
                <a:cubicBezTo>
                  <a:pt x="411" y="300"/>
                  <a:pt x="381" y="315"/>
                  <a:pt x="371" y="324"/>
                </a:cubicBezTo>
                <a:cubicBezTo>
                  <a:pt x="371" y="324"/>
                  <a:pt x="370" y="324"/>
                  <a:pt x="370" y="325"/>
                </a:cubicBezTo>
                <a:cubicBezTo>
                  <a:pt x="370" y="325"/>
                  <a:pt x="369" y="325"/>
                  <a:pt x="369" y="326"/>
                </a:cubicBezTo>
                <a:cubicBezTo>
                  <a:pt x="366" y="329"/>
                  <a:pt x="361" y="334"/>
                  <a:pt x="356" y="340"/>
                </a:cubicBezTo>
                <a:cubicBezTo>
                  <a:pt x="336" y="363"/>
                  <a:pt x="303" y="401"/>
                  <a:pt x="274" y="409"/>
                </a:cubicBezTo>
                <a:cubicBezTo>
                  <a:pt x="236" y="419"/>
                  <a:pt x="82" y="424"/>
                  <a:pt x="80" y="424"/>
                </a:cubicBezTo>
                <a:cubicBezTo>
                  <a:pt x="76" y="424"/>
                  <a:pt x="73" y="428"/>
                  <a:pt x="74" y="431"/>
                </a:cubicBezTo>
                <a:cubicBezTo>
                  <a:pt x="74" y="435"/>
                  <a:pt x="77" y="438"/>
                  <a:pt x="81" y="438"/>
                </a:cubicBezTo>
                <a:cubicBezTo>
                  <a:pt x="81" y="438"/>
                  <a:pt x="81" y="438"/>
                  <a:pt x="81" y="438"/>
                </a:cubicBezTo>
                <a:cubicBezTo>
                  <a:pt x="87" y="438"/>
                  <a:pt x="238" y="433"/>
                  <a:pt x="278" y="422"/>
                </a:cubicBezTo>
                <a:cubicBezTo>
                  <a:pt x="289" y="419"/>
                  <a:pt x="299" y="413"/>
                  <a:pt x="310" y="406"/>
                </a:cubicBezTo>
                <a:cubicBezTo>
                  <a:pt x="314" y="416"/>
                  <a:pt x="322" y="425"/>
                  <a:pt x="333" y="431"/>
                </a:cubicBezTo>
                <a:cubicBezTo>
                  <a:pt x="339" y="434"/>
                  <a:pt x="347" y="436"/>
                  <a:pt x="354" y="436"/>
                </a:cubicBezTo>
                <a:cubicBezTo>
                  <a:pt x="365" y="436"/>
                  <a:pt x="376" y="431"/>
                  <a:pt x="385" y="423"/>
                </a:cubicBezTo>
                <a:cubicBezTo>
                  <a:pt x="386" y="425"/>
                  <a:pt x="386" y="426"/>
                  <a:pt x="386" y="428"/>
                </a:cubicBezTo>
                <a:cubicBezTo>
                  <a:pt x="391" y="440"/>
                  <a:pt x="399" y="450"/>
                  <a:pt x="410" y="455"/>
                </a:cubicBezTo>
                <a:cubicBezTo>
                  <a:pt x="417" y="459"/>
                  <a:pt x="424" y="460"/>
                  <a:pt x="431" y="460"/>
                </a:cubicBezTo>
                <a:cubicBezTo>
                  <a:pt x="449" y="460"/>
                  <a:pt x="465" y="451"/>
                  <a:pt x="474" y="434"/>
                </a:cubicBezTo>
                <a:cubicBezTo>
                  <a:pt x="485" y="410"/>
                  <a:pt x="485" y="410"/>
                  <a:pt x="485" y="410"/>
                </a:cubicBezTo>
                <a:cubicBezTo>
                  <a:pt x="489" y="421"/>
                  <a:pt x="497" y="431"/>
                  <a:pt x="509" y="437"/>
                </a:cubicBezTo>
                <a:cubicBezTo>
                  <a:pt x="516" y="440"/>
                  <a:pt x="523" y="442"/>
                  <a:pt x="530" y="442"/>
                </a:cubicBezTo>
                <a:cubicBezTo>
                  <a:pt x="547" y="442"/>
                  <a:pt x="564" y="432"/>
                  <a:pt x="572" y="416"/>
                </a:cubicBezTo>
                <a:cubicBezTo>
                  <a:pt x="611" y="337"/>
                  <a:pt x="611" y="337"/>
                  <a:pt x="611" y="337"/>
                </a:cubicBezTo>
                <a:cubicBezTo>
                  <a:pt x="745" y="337"/>
                  <a:pt x="745" y="337"/>
                  <a:pt x="745" y="337"/>
                </a:cubicBezTo>
                <a:cubicBezTo>
                  <a:pt x="772" y="337"/>
                  <a:pt x="794" y="315"/>
                  <a:pt x="794" y="288"/>
                </a:cubicBezTo>
                <a:cubicBezTo>
                  <a:pt x="794" y="49"/>
                  <a:pt x="794" y="49"/>
                  <a:pt x="794" y="49"/>
                </a:cubicBezTo>
                <a:cubicBezTo>
                  <a:pt x="794" y="22"/>
                  <a:pt x="772" y="0"/>
                  <a:pt x="745" y="0"/>
                </a:cubicBezTo>
                <a:close/>
                <a:moveTo>
                  <a:pt x="294" y="82"/>
                </a:moveTo>
                <a:cubicBezTo>
                  <a:pt x="780" y="82"/>
                  <a:pt x="780" y="82"/>
                  <a:pt x="780" y="82"/>
                </a:cubicBezTo>
                <a:cubicBezTo>
                  <a:pt x="780" y="134"/>
                  <a:pt x="780" y="134"/>
                  <a:pt x="780" y="134"/>
                </a:cubicBezTo>
                <a:cubicBezTo>
                  <a:pt x="294" y="134"/>
                  <a:pt x="294" y="134"/>
                  <a:pt x="294" y="134"/>
                </a:cubicBezTo>
                <a:lnTo>
                  <a:pt x="294" y="82"/>
                </a:lnTo>
                <a:close/>
                <a:moveTo>
                  <a:pt x="329" y="14"/>
                </a:moveTo>
                <a:cubicBezTo>
                  <a:pt x="745" y="14"/>
                  <a:pt x="745" y="14"/>
                  <a:pt x="745" y="14"/>
                </a:cubicBezTo>
                <a:cubicBezTo>
                  <a:pt x="765" y="14"/>
                  <a:pt x="780" y="29"/>
                  <a:pt x="780" y="49"/>
                </a:cubicBezTo>
                <a:cubicBezTo>
                  <a:pt x="780" y="68"/>
                  <a:pt x="780" y="68"/>
                  <a:pt x="780" y="68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294" y="49"/>
                  <a:pt x="294" y="49"/>
                  <a:pt x="294" y="49"/>
                </a:cubicBezTo>
                <a:cubicBezTo>
                  <a:pt x="294" y="29"/>
                  <a:pt x="310" y="14"/>
                  <a:pt x="329" y="14"/>
                </a:cubicBezTo>
                <a:close/>
                <a:moveTo>
                  <a:pt x="339" y="418"/>
                </a:moveTo>
                <a:cubicBezTo>
                  <a:pt x="330" y="414"/>
                  <a:pt x="324" y="406"/>
                  <a:pt x="321" y="396"/>
                </a:cubicBezTo>
                <a:cubicBezTo>
                  <a:pt x="338" y="382"/>
                  <a:pt x="354" y="364"/>
                  <a:pt x="366" y="350"/>
                </a:cubicBezTo>
                <a:cubicBezTo>
                  <a:pt x="371" y="345"/>
                  <a:pt x="375" y="340"/>
                  <a:pt x="378" y="337"/>
                </a:cubicBezTo>
                <a:cubicBezTo>
                  <a:pt x="416" y="337"/>
                  <a:pt x="416" y="337"/>
                  <a:pt x="416" y="337"/>
                </a:cubicBezTo>
                <a:cubicBezTo>
                  <a:pt x="383" y="403"/>
                  <a:pt x="383" y="403"/>
                  <a:pt x="383" y="403"/>
                </a:cubicBezTo>
                <a:cubicBezTo>
                  <a:pt x="375" y="420"/>
                  <a:pt x="355" y="426"/>
                  <a:pt x="339" y="418"/>
                </a:cubicBezTo>
                <a:close/>
                <a:moveTo>
                  <a:pt x="461" y="428"/>
                </a:moveTo>
                <a:cubicBezTo>
                  <a:pt x="453" y="444"/>
                  <a:pt x="433" y="451"/>
                  <a:pt x="416" y="443"/>
                </a:cubicBezTo>
                <a:cubicBezTo>
                  <a:pt x="409" y="439"/>
                  <a:pt x="403" y="432"/>
                  <a:pt x="400" y="424"/>
                </a:cubicBezTo>
                <a:cubicBezTo>
                  <a:pt x="397" y="415"/>
                  <a:pt x="398" y="406"/>
                  <a:pt x="401" y="398"/>
                </a:cubicBezTo>
                <a:cubicBezTo>
                  <a:pt x="432" y="337"/>
                  <a:pt x="432" y="337"/>
                  <a:pt x="432" y="337"/>
                </a:cubicBezTo>
                <a:cubicBezTo>
                  <a:pt x="506" y="337"/>
                  <a:pt x="506" y="337"/>
                  <a:pt x="506" y="337"/>
                </a:cubicBezTo>
                <a:cubicBezTo>
                  <a:pt x="488" y="374"/>
                  <a:pt x="488" y="374"/>
                  <a:pt x="488" y="374"/>
                </a:cubicBezTo>
                <a:cubicBezTo>
                  <a:pt x="488" y="374"/>
                  <a:pt x="488" y="374"/>
                  <a:pt x="488" y="374"/>
                </a:cubicBezTo>
                <a:lnTo>
                  <a:pt x="461" y="428"/>
                </a:lnTo>
                <a:close/>
                <a:moveTo>
                  <a:pt x="560" y="410"/>
                </a:moveTo>
                <a:cubicBezTo>
                  <a:pt x="552" y="426"/>
                  <a:pt x="532" y="433"/>
                  <a:pt x="515" y="425"/>
                </a:cubicBezTo>
                <a:cubicBezTo>
                  <a:pt x="499" y="416"/>
                  <a:pt x="492" y="397"/>
                  <a:pt x="500" y="380"/>
                </a:cubicBezTo>
                <a:cubicBezTo>
                  <a:pt x="522" y="337"/>
                  <a:pt x="522" y="337"/>
                  <a:pt x="522" y="337"/>
                </a:cubicBezTo>
                <a:cubicBezTo>
                  <a:pt x="596" y="337"/>
                  <a:pt x="596" y="337"/>
                  <a:pt x="596" y="337"/>
                </a:cubicBezTo>
                <a:lnTo>
                  <a:pt x="560" y="410"/>
                </a:lnTo>
                <a:close/>
                <a:moveTo>
                  <a:pt x="745" y="323"/>
                </a:moveTo>
                <a:cubicBezTo>
                  <a:pt x="398" y="323"/>
                  <a:pt x="398" y="323"/>
                  <a:pt x="398" y="323"/>
                </a:cubicBezTo>
                <a:cubicBezTo>
                  <a:pt x="412" y="315"/>
                  <a:pt x="432" y="306"/>
                  <a:pt x="450" y="297"/>
                </a:cubicBezTo>
                <a:cubicBezTo>
                  <a:pt x="470" y="288"/>
                  <a:pt x="489" y="279"/>
                  <a:pt x="500" y="273"/>
                </a:cubicBezTo>
                <a:cubicBezTo>
                  <a:pt x="529" y="255"/>
                  <a:pt x="531" y="220"/>
                  <a:pt x="519" y="195"/>
                </a:cubicBezTo>
                <a:cubicBezTo>
                  <a:pt x="509" y="174"/>
                  <a:pt x="483" y="154"/>
                  <a:pt x="445" y="169"/>
                </a:cubicBezTo>
                <a:cubicBezTo>
                  <a:pt x="419" y="179"/>
                  <a:pt x="345" y="214"/>
                  <a:pt x="294" y="237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780" y="148"/>
                  <a:pt x="780" y="148"/>
                  <a:pt x="780" y="148"/>
                </a:cubicBezTo>
                <a:cubicBezTo>
                  <a:pt x="780" y="288"/>
                  <a:pt x="780" y="288"/>
                  <a:pt x="780" y="288"/>
                </a:cubicBezTo>
                <a:cubicBezTo>
                  <a:pt x="780" y="307"/>
                  <a:pt x="765" y="323"/>
                  <a:pt x="745" y="3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901" tIns="91451" rIns="182901" bIns="91451" numCol="1" anchor="t" anchorCtr="0" compatLnSpc="1">
            <a:prstTxWarp prst="textNoShape">
              <a:avLst/>
            </a:prstTxWarp>
          </a:bodyPr>
          <a:lstStyle/>
          <a:p>
            <a:pPr defTabSz="2438584"/>
            <a:endParaRPr lang="en-US">
              <a:solidFill>
                <a:srgbClr val="57565A"/>
              </a:solidFill>
              <a:latin typeface="Roboto Light"/>
            </a:endParaRPr>
          </a:p>
        </p:txBody>
      </p:sp>
      <p:sp>
        <p:nvSpPr>
          <p:cNvPr id="31" name="Freeform 82"/>
          <p:cNvSpPr>
            <a:spLocks noEditPoints="1"/>
          </p:cNvSpPr>
          <p:nvPr/>
        </p:nvSpPr>
        <p:spPr bwMode="auto">
          <a:xfrm>
            <a:off x="3958132" y="4274961"/>
            <a:ext cx="456382" cy="390712"/>
          </a:xfrm>
          <a:custGeom>
            <a:avLst/>
            <a:gdLst>
              <a:gd name="T0" fmla="*/ 661 w 689"/>
              <a:gd name="T1" fmla="*/ 516 h 582"/>
              <a:gd name="T2" fmla="*/ 654 w 689"/>
              <a:gd name="T3" fmla="*/ 488 h 582"/>
              <a:gd name="T4" fmla="*/ 609 w 689"/>
              <a:gd name="T5" fmla="*/ 183 h 582"/>
              <a:gd name="T6" fmla="*/ 660 w 689"/>
              <a:gd name="T7" fmla="*/ 176 h 582"/>
              <a:gd name="T8" fmla="*/ 656 w 689"/>
              <a:gd name="T9" fmla="*/ 142 h 582"/>
              <a:gd name="T10" fmla="*/ 339 w 689"/>
              <a:gd name="T11" fmla="*/ 1 h 582"/>
              <a:gd name="T12" fmla="*/ 26 w 689"/>
              <a:gd name="T13" fmla="*/ 149 h 582"/>
              <a:gd name="T14" fmla="*/ 33 w 689"/>
              <a:gd name="T15" fmla="*/ 183 h 582"/>
              <a:gd name="T16" fmla="*/ 80 w 689"/>
              <a:gd name="T17" fmla="*/ 488 h 582"/>
              <a:gd name="T18" fmla="*/ 25 w 689"/>
              <a:gd name="T19" fmla="*/ 495 h 582"/>
              <a:gd name="T20" fmla="*/ 7 w 689"/>
              <a:gd name="T21" fmla="*/ 516 h 582"/>
              <a:gd name="T22" fmla="*/ 0 w 689"/>
              <a:gd name="T23" fmla="*/ 575 h 582"/>
              <a:gd name="T24" fmla="*/ 682 w 689"/>
              <a:gd name="T25" fmla="*/ 582 h 582"/>
              <a:gd name="T26" fmla="*/ 689 w 689"/>
              <a:gd name="T27" fmla="*/ 523 h 582"/>
              <a:gd name="T28" fmla="*/ 595 w 689"/>
              <a:gd name="T29" fmla="*/ 488 h 582"/>
              <a:gd name="T30" fmla="*/ 526 w 689"/>
              <a:gd name="T31" fmla="*/ 183 h 582"/>
              <a:gd name="T32" fmla="*/ 595 w 689"/>
              <a:gd name="T33" fmla="*/ 488 h 582"/>
              <a:gd name="T34" fmla="*/ 392 w 689"/>
              <a:gd name="T35" fmla="*/ 183 h 582"/>
              <a:gd name="T36" fmla="*/ 512 w 689"/>
              <a:gd name="T37" fmla="*/ 488 h 582"/>
              <a:gd name="T38" fmla="*/ 308 w 689"/>
              <a:gd name="T39" fmla="*/ 488 h 582"/>
              <a:gd name="T40" fmla="*/ 378 w 689"/>
              <a:gd name="T41" fmla="*/ 183 h 582"/>
              <a:gd name="T42" fmla="*/ 308 w 689"/>
              <a:gd name="T43" fmla="*/ 488 h 582"/>
              <a:gd name="T44" fmla="*/ 178 w 689"/>
              <a:gd name="T45" fmla="*/ 183 h 582"/>
              <a:gd name="T46" fmla="*/ 294 w 689"/>
              <a:gd name="T47" fmla="*/ 488 h 582"/>
              <a:gd name="T48" fmla="*/ 40 w 689"/>
              <a:gd name="T49" fmla="*/ 153 h 582"/>
              <a:gd name="T50" fmla="*/ 646 w 689"/>
              <a:gd name="T51" fmla="*/ 153 h 582"/>
              <a:gd name="T52" fmla="*/ 40 w 689"/>
              <a:gd name="T53" fmla="*/ 169 h 582"/>
              <a:gd name="T54" fmla="*/ 94 w 689"/>
              <a:gd name="T55" fmla="*/ 183 h 582"/>
              <a:gd name="T56" fmla="*/ 164 w 689"/>
              <a:gd name="T57" fmla="*/ 488 h 582"/>
              <a:gd name="T58" fmla="*/ 94 w 689"/>
              <a:gd name="T59" fmla="*/ 183 h 582"/>
              <a:gd name="T60" fmla="*/ 14 w 689"/>
              <a:gd name="T61" fmla="*/ 568 h 582"/>
              <a:gd name="T62" fmla="*/ 32 w 689"/>
              <a:gd name="T63" fmla="*/ 530 h 582"/>
              <a:gd name="T64" fmla="*/ 39 w 689"/>
              <a:gd name="T65" fmla="*/ 502 h 582"/>
              <a:gd name="T66" fmla="*/ 647 w 689"/>
              <a:gd name="T67" fmla="*/ 523 h 582"/>
              <a:gd name="T68" fmla="*/ 675 w 689"/>
              <a:gd name="T69" fmla="*/ 53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9" h="582">
                <a:moveTo>
                  <a:pt x="682" y="516"/>
                </a:moveTo>
                <a:cubicBezTo>
                  <a:pt x="661" y="516"/>
                  <a:pt x="661" y="516"/>
                  <a:pt x="661" y="516"/>
                </a:cubicBezTo>
                <a:cubicBezTo>
                  <a:pt x="661" y="495"/>
                  <a:pt x="661" y="495"/>
                  <a:pt x="661" y="495"/>
                </a:cubicBezTo>
                <a:cubicBezTo>
                  <a:pt x="661" y="491"/>
                  <a:pt x="658" y="488"/>
                  <a:pt x="654" y="488"/>
                </a:cubicBezTo>
                <a:cubicBezTo>
                  <a:pt x="609" y="488"/>
                  <a:pt x="609" y="488"/>
                  <a:pt x="609" y="488"/>
                </a:cubicBezTo>
                <a:cubicBezTo>
                  <a:pt x="609" y="183"/>
                  <a:pt x="609" y="183"/>
                  <a:pt x="609" y="183"/>
                </a:cubicBezTo>
                <a:cubicBezTo>
                  <a:pt x="653" y="183"/>
                  <a:pt x="653" y="183"/>
                  <a:pt x="653" y="183"/>
                </a:cubicBezTo>
                <a:cubicBezTo>
                  <a:pt x="657" y="183"/>
                  <a:pt x="660" y="180"/>
                  <a:pt x="660" y="176"/>
                </a:cubicBezTo>
                <a:cubicBezTo>
                  <a:pt x="660" y="149"/>
                  <a:pt x="660" y="149"/>
                  <a:pt x="660" y="149"/>
                </a:cubicBezTo>
                <a:cubicBezTo>
                  <a:pt x="660" y="146"/>
                  <a:pt x="658" y="143"/>
                  <a:pt x="656" y="142"/>
                </a:cubicBezTo>
                <a:cubicBezTo>
                  <a:pt x="345" y="1"/>
                  <a:pt x="345" y="1"/>
                  <a:pt x="345" y="1"/>
                </a:cubicBezTo>
                <a:cubicBezTo>
                  <a:pt x="343" y="0"/>
                  <a:pt x="341" y="0"/>
                  <a:pt x="339" y="1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27" y="143"/>
                  <a:pt x="26" y="146"/>
                  <a:pt x="26" y="149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6" y="180"/>
                  <a:pt x="29" y="183"/>
                  <a:pt x="33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0" y="488"/>
                  <a:pt x="80" y="488"/>
                  <a:pt x="80" y="488"/>
                </a:cubicBezTo>
                <a:cubicBezTo>
                  <a:pt x="32" y="488"/>
                  <a:pt x="32" y="488"/>
                  <a:pt x="32" y="488"/>
                </a:cubicBezTo>
                <a:cubicBezTo>
                  <a:pt x="28" y="488"/>
                  <a:pt x="25" y="491"/>
                  <a:pt x="25" y="495"/>
                </a:cubicBezTo>
                <a:cubicBezTo>
                  <a:pt x="25" y="516"/>
                  <a:pt x="25" y="516"/>
                  <a:pt x="25" y="516"/>
                </a:cubicBezTo>
                <a:cubicBezTo>
                  <a:pt x="7" y="516"/>
                  <a:pt x="7" y="516"/>
                  <a:pt x="7" y="516"/>
                </a:cubicBezTo>
                <a:cubicBezTo>
                  <a:pt x="3" y="516"/>
                  <a:pt x="0" y="520"/>
                  <a:pt x="0" y="523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579"/>
                  <a:pt x="3" y="582"/>
                  <a:pt x="7" y="582"/>
                </a:cubicBezTo>
                <a:cubicBezTo>
                  <a:pt x="682" y="582"/>
                  <a:pt x="682" y="582"/>
                  <a:pt x="682" y="582"/>
                </a:cubicBezTo>
                <a:cubicBezTo>
                  <a:pt x="686" y="582"/>
                  <a:pt x="689" y="579"/>
                  <a:pt x="689" y="575"/>
                </a:cubicBezTo>
                <a:cubicBezTo>
                  <a:pt x="689" y="523"/>
                  <a:pt x="689" y="523"/>
                  <a:pt x="689" y="523"/>
                </a:cubicBezTo>
                <a:cubicBezTo>
                  <a:pt x="689" y="520"/>
                  <a:pt x="686" y="516"/>
                  <a:pt x="682" y="516"/>
                </a:cubicBezTo>
                <a:close/>
                <a:moveTo>
                  <a:pt x="595" y="488"/>
                </a:moveTo>
                <a:cubicBezTo>
                  <a:pt x="526" y="488"/>
                  <a:pt x="526" y="488"/>
                  <a:pt x="526" y="488"/>
                </a:cubicBezTo>
                <a:cubicBezTo>
                  <a:pt x="526" y="183"/>
                  <a:pt x="526" y="183"/>
                  <a:pt x="526" y="183"/>
                </a:cubicBezTo>
                <a:cubicBezTo>
                  <a:pt x="595" y="183"/>
                  <a:pt x="595" y="183"/>
                  <a:pt x="595" y="183"/>
                </a:cubicBezTo>
                <a:lnTo>
                  <a:pt x="595" y="488"/>
                </a:lnTo>
                <a:close/>
                <a:moveTo>
                  <a:pt x="392" y="488"/>
                </a:moveTo>
                <a:cubicBezTo>
                  <a:pt x="392" y="183"/>
                  <a:pt x="392" y="183"/>
                  <a:pt x="392" y="183"/>
                </a:cubicBezTo>
                <a:cubicBezTo>
                  <a:pt x="512" y="183"/>
                  <a:pt x="512" y="183"/>
                  <a:pt x="512" y="183"/>
                </a:cubicBezTo>
                <a:cubicBezTo>
                  <a:pt x="512" y="488"/>
                  <a:pt x="512" y="488"/>
                  <a:pt x="512" y="488"/>
                </a:cubicBezTo>
                <a:lnTo>
                  <a:pt x="392" y="488"/>
                </a:lnTo>
                <a:close/>
                <a:moveTo>
                  <a:pt x="308" y="488"/>
                </a:moveTo>
                <a:cubicBezTo>
                  <a:pt x="308" y="183"/>
                  <a:pt x="308" y="183"/>
                  <a:pt x="308" y="183"/>
                </a:cubicBezTo>
                <a:cubicBezTo>
                  <a:pt x="378" y="183"/>
                  <a:pt x="378" y="183"/>
                  <a:pt x="378" y="183"/>
                </a:cubicBezTo>
                <a:cubicBezTo>
                  <a:pt x="378" y="488"/>
                  <a:pt x="378" y="488"/>
                  <a:pt x="378" y="488"/>
                </a:cubicBezTo>
                <a:lnTo>
                  <a:pt x="308" y="488"/>
                </a:lnTo>
                <a:close/>
                <a:moveTo>
                  <a:pt x="178" y="488"/>
                </a:moveTo>
                <a:cubicBezTo>
                  <a:pt x="178" y="183"/>
                  <a:pt x="178" y="183"/>
                  <a:pt x="178" y="183"/>
                </a:cubicBezTo>
                <a:cubicBezTo>
                  <a:pt x="294" y="183"/>
                  <a:pt x="294" y="183"/>
                  <a:pt x="294" y="183"/>
                </a:cubicBezTo>
                <a:cubicBezTo>
                  <a:pt x="294" y="488"/>
                  <a:pt x="294" y="488"/>
                  <a:pt x="294" y="488"/>
                </a:cubicBezTo>
                <a:lnTo>
                  <a:pt x="178" y="488"/>
                </a:lnTo>
                <a:close/>
                <a:moveTo>
                  <a:pt x="40" y="153"/>
                </a:moveTo>
                <a:cubicBezTo>
                  <a:pt x="342" y="15"/>
                  <a:pt x="342" y="15"/>
                  <a:pt x="342" y="15"/>
                </a:cubicBezTo>
                <a:cubicBezTo>
                  <a:pt x="646" y="153"/>
                  <a:pt x="646" y="153"/>
                  <a:pt x="646" y="153"/>
                </a:cubicBezTo>
                <a:cubicBezTo>
                  <a:pt x="646" y="169"/>
                  <a:pt x="646" y="169"/>
                  <a:pt x="646" y="169"/>
                </a:cubicBezTo>
                <a:cubicBezTo>
                  <a:pt x="40" y="169"/>
                  <a:pt x="40" y="169"/>
                  <a:pt x="40" y="169"/>
                </a:cubicBezTo>
                <a:lnTo>
                  <a:pt x="40" y="153"/>
                </a:lnTo>
                <a:close/>
                <a:moveTo>
                  <a:pt x="94" y="183"/>
                </a:moveTo>
                <a:cubicBezTo>
                  <a:pt x="164" y="183"/>
                  <a:pt x="164" y="183"/>
                  <a:pt x="164" y="183"/>
                </a:cubicBezTo>
                <a:cubicBezTo>
                  <a:pt x="164" y="488"/>
                  <a:pt x="164" y="488"/>
                  <a:pt x="164" y="488"/>
                </a:cubicBezTo>
                <a:cubicBezTo>
                  <a:pt x="94" y="488"/>
                  <a:pt x="94" y="488"/>
                  <a:pt x="94" y="488"/>
                </a:cubicBezTo>
                <a:lnTo>
                  <a:pt x="94" y="183"/>
                </a:lnTo>
                <a:close/>
                <a:moveTo>
                  <a:pt x="675" y="568"/>
                </a:moveTo>
                <a:cubicBezTo>
                  <a:pt x="14" y="568"/>
                  <a:pt x="14" y="568"/>
                  <a:pt x="14" y="568"/>
                </a:cubicBezTo>
                <a:cubicBezTo>
                  <a:pt x="14" y="530"/>
                  <a:pt x="14" y="530"/>
                  <a:pt x="14" y="530"/>
                </a:cubicBezTo>
                <a:cubicBezTo>
                  <a:pt x="32" y="530"/>
                  <a:pt x="32" y="530"/>
                  <a:pt x="32" y="530"/>
                </a:cubicBezTo>
                <a:cubicBezTo>
                  <a:pt x="36" y="530"/>
                  <a:pt x="39" y="527"/>
                  <a:pt x="39" y="523"/>
                </a:cubicBezTo>
                <a:cubicBezTo>
                  <a:pt x="39" y="502"/>
                  <a:pt x="39" y="502"/>
                  <a:pt x="39" y="502"/>
                </a:cubicBezTo>
                <a:cubicBezTo>
                  <a:pt x="647" y="502"/>
                  <a:pt x="647" y="502"/>
                  <a:pt x="647" y="502"/>
                </a:cubicBezTo>
                <a:cubicBezTo>
                  <a:pt x="647" y="523"/>
                  <a:pt x="647" y="523"/>
                  <a:pt x="647" y="523"/>
                </a:cubicBezTo>
                <a:cubicBezTo>
                  <a:pt x="647" y="527"/>
                  <a:pt x="650" y="530"/>
                  <a:pt x="654" y="530"/>
                </a:cubicBezTo>
                <a:cubicBezTo>
                  <a:pt x="675" y="530"/>
                  <a:pt x="675" y="530"/>
                  <a:pt x="675" y="530"/>
                </a:cubicBezTo>
                <a:lnTo>
                  <a:pt x="675" y="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901" tIns="91451" rIns="182901" bIns="91451" numCol="1" anchor="t" anchorCtr="0" compatLnSpc="1">
            <a:prstTxWarp prst="textNoShape">
              <a:avLst/>
            </a:prstTxWarp>
          </a:bodyPr>
          <a:lstStyle/>
          <a:p>
            <a:pPr defTabSz="2438584"/>
            <a:endParaRPr lang="en-US">
              <a:solidFill>
                <a:srgbClr val="57565A"/>
              </a:solidFill>
              <a:latin typeface="Roboto Light"/>
            </a:endParaRPr>
          </a:p>
        </p:txBody>
      </p:sp>
      <p:sp>
        <p:nvSpPr>
          <p:cNvPr id="34" name="Freeform 1"/>
          <p:cNvSpPr>
            <a:spLocks noChangeArrowheads="1"/>
          </p:cNvSpPr>
          <p:nvPr/>
        </p:nvSpPr>
        <p:spPr bwMode="auto">
          <a:xfrm>
            <a:off x="2195419" y="2613231"/>
            <a:ext cx="496209" cy="354261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825" tIns="121913" rIns="243825" bIns="121913" anchor="ctr"/>
          <a:lstStyle/>
          <a:p>
            <a:pPr defTabSz="1828617"/>
            <a:endParaRPr lang="en-US" sz="2800">
              <a:solidFill>
                <a:srgbClr val="445469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91" y="600637"/>
            <a:ext cx="1754089" cy="405539"/>
          </a:xfrm>
          <a:prstGeom prst="rect">
            <a:avLst/>
          </a:prstGeom>
        </p:spPr>
      </p:pic>
      <p:sp>
        <p:nvSpPr>
          <p:cNvPr id="37" name="文本框 6">
            <a:extLst>
              <a:ext uri="{FF2B5EF4-FFF2-40B4-BE49-F238E27FC236}">
                <a16:creationId xmlns:a16="http://schemas.microsoft.com/office/drawing/2014/main" id="{EE175BAC-AF6C-8914-49D0-DF6C0C7E15BB}"/>
              </a:ext>
            </a:extLst>
          </p:cNvPr>
          <p:cNvSpPr txBox="1"/>
          <p:nvPr/>
        </p:nvSpPr>
        <p:spPr>
          <a:xfrm>
            <a:off x="3907513" y="46254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3" y="3604747"/>
            <a:ext cx="2436081" cy="21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0D8B741-EEDD-A069-A620-08F8DBB92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/>
          <a:stretch/>
        </p:blipFill>
        <p:spPr>
          <a:xfrm>
            <a:off x="3928064" y="-76961"/>
            <a:ext cx="7010400" cy="70119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9C616D-E763-98F7-918F-15D6EE296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/>
          <a:stretch/>
        </p:blipFill>
        <p:spPr>
          <a:xfrm>
            <a:off x="5181600" y="-76960"/>
            <a:ext cx="7010400" cy="70119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EBD6DA-2D23-751A-D67E-092CC4443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r="56155"/>
          <a:stretch/>
        </p:blipFill>
        <p:spPr>
          <a:xfrm>
            <a:off x="-192047" y="-76959"/>
            <a:ext cx="4484647" cy="70119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6BB834-1495-116D-377A-52F4A5B9C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978" y="-126664"/>
            <a:ext cx="13196030" cy="706162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E084F38-1FD3-5F2D-E87E-DFD80745E022}"/>
              </a:ext>
            </a:extLst>
          </p:cNvPr>
          <p:cNvSpPr txBox="1">
            <a:spLocks/>
          </p:cNvSpPr>
          <p:nvPr/>
        </p:nvSpPr>
        <p:spPr>
          <a:xfrm>
            <a:off x="2880728" y="4344806"/>
            <a:ext cx="4734803" cy="982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1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Ing. Gilberto Borja Navarro</a:t>
            </a:r>
          </a:p>
          <a:p>
            <a:pPr>
              <a:lnSpc>
                <a:spcPct val="100000"/>
              </a:lnSpc>
            </a:pPr>
            <a:r>
              <a:rPr lang="es-BO" sz="1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DIRECTOR EJECUTIVO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0072424-2237-F8E6-0D79-E5ECB07B5B61}"/>
              </a:ext>
            </a:extLst>
          </p:cNvPr>
          <p:cNvSpPr/>
          <p:nvPr/>
        </p:nvSpPr>
        <p:spPr>
          <a:xfrm>
            <a:off x="-176087" y="5801183"/>
            <a:ext cx="12845165" cy="638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FF3E76-3C44-969C-3658-77DD7EF8CE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69" y="5808799"/>
            <a:ext cx="7772400" cy="6383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0F78F1-7BB5-8ED7-AD8F-7E06CB7F4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6112171" y="93154"/>
            <a:ext cx="8653741" cy="41178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5" y="2161129"/>
            <a:ext cx="6091047" cy="1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CEA2D-DB8E-AE6B-474D-AC8DABD18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2" y="0"/>
            <a:ext cx="13120093" cy="70227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EC078891-137A-2CF9-4F2E-D167B7686FB8}"/>
              </a:ext>
            </a:extLst>
          </p:cNvPr>
          <p:cNvSpPr txBox="1">
            <a:spLocks/>
          </p:cNvSpPr>
          <p:nvPr/>
        </p:nvSpPr>
        <p:spPr>
          <a:xfrm>
            <a:off x="8764458" y="1862218"/>
            <a:ext cx="3947191" cy="5215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BO" sz="1800" dirty="0">
                <a:solidFill>
                  <a:schemeClr val="bg1"/>
                </a:solidFill>
                <a:latin typeface="Arial Black" panose="020B0A04020102020204" pitchFamily="34" charset="0"/>
              </a:rPr>
              <a:t>MISIÓN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F2B2687-47A8-F646-D774-6131E1FCBEFC}"/>
              </a:ext>
            </a:extLst>
          </p:cNvPr>
          <p:cNvSpPr txBox="1">
            <a:spLocks/>
          </p:cNvSpPr>
          <p:nvPr/>
        </p:nvSpPr>
        <p:spPr>
          <a:xfrm>
            <a:off x="10606493" y="513322"/>
            <a:ext cx="1748304" cy="745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s-BO" sz="32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94" y="610162"/>
            <a:ext cx="1754089" cy="4055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42" y="1645499"/>
            <a:ext cx="4778428" cy="4235348"/>
          </a:xfrm>
          <a:prstGeom prst="rect">
            <a:avLst/>
          </a:prstGeom>
        </p:spPr>
      </p:pic>
      <p:sp>
        <p:nvSpPr>
          <p:cNvPr id="15" name="矩形 7">
            <a:extLst>
              <a:ext uri="{FF2B5EF4-FFF2-40B4-BE49-F238E27FC236}">
                <a16:creationId xmlns:a16="http://schemas.microsoft.com/office/drawing/2014/main" id="{5D1224DC-39E0-2CB0-2709-044880E7D672}"/>
              </a:ext>
            </a:extLst>
          </p:cNvPr>
          <p:cNvSpPr/>
          <p:nvPr/>
        </p:nvSpPr>
        <p:spPr>
          <a:xfrm>
            <a:off x="0" y="2599764"/>
            <a:ext cx="1589646" cy="2734235"/>
          </a:xfrm>
          <a:prstGeom prst="rect">
            <a:avLst/>
          </a:prstGeom>
          <a:noFill/>
          <a:ln w="57150">
            <a:solidFill>
              <a:srgbClr val="A18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5D1224DC-39E0-2CB0-2709-044880E7D672}"/>
              </a:ext>
            </a:extLst>
          </p:cNvPr>
          <p:cNvSpPr/>
          <p:nvPr/>
        </p:nvSpPr>
        <p:spPr>
          <a:xfrm>
            <a:off x="2565904" y="4615470"/>
            <a:ext cx="1802434" cy="1775007"/>
          </a:xfrm>
          <a:prstGeom prst="rect">
            <a:avLst/>
          </a:prstGeom>
          <a:noFill/>
          <a:ln w="57150">
            <a:solidFill>
              <a:srgbClr val="A18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CuadroTexto 23"/>
          <p:cNvSpPr txBox="1"/>
          <p:nvPr/>
        </p:nvSpPr>
        <p:spPr>
          <a:xfrm>
            <a:off x="4634303" y="1447411"/>
            <a:ext cx="3516003" cy="499386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6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Servicio Geológico Minero – SERGEOMIN, es una entidad estatal descentralizada que nace</a:t>
            </a:r>
            <a:r>
              <a:rPr lang="es-ES" sz="16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 Ley Nº 535 de Minería y Metalurgia, promulgada en la ciudad de Oruro el 28 de mayo de 2014</a:t>
            </a:r>
            <a:r>
              <a:rPr lang="es-AR" sz="16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BO" sz="16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BO" sz="16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caracteriza por ser una institución de orden estratégico y de gran relevancia en la planificación del desarrollo sectorial minero,</a:t>
            </a:r>
            <a:r>
              <a:rPr lang="es-ES" sz="16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cuyo objetivo principal es generar la información geológica básica del país, por ello se constituye en pilar fundamental del desarrollo nacional.</a:t>
            </a:r>
            <a:endParaRPr lang="es-BO" sz="1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07267"/>
              </p:ext>
            </p:extLst>
          </p:nvPr>
        </p:nvGraphicFramePr>
        <p:xfrm>
          <a:off x="8346439" y="1813406"/>
          <a:ext cx="3693161" cy="2368767"/>
        </p:xfrm>
        <a:graphic>
          <a:graphicData uri="http://schemas.openxmlformats.org/drawingml/2006/table">
            <a:tbl>
              <a:tblPr/>
              <a:tblGrid>
                <a:gridCol w="369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MISIÓN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8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AR" sz="16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Realizar prospección y exploración de los recursos naturales no renovables, generar información geo-científica, elaborar la Carta Geológica Nacional y prestar servicios de calidad en los campos de la geología, minería y medio ambiente, para contribuir al desarrollo económico del país.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97726"/>
              </p:ext>
            </p:extLst>
          </p:nvPr>
        </p:nvGraphicFramePr>
        <p:xfrm>
          <a:off x="8346439" y="4247552"/>
          <a:ext cx="3693161" cy="2329456"/>
        </p:xfrm>
        <a:graphic>
          <a:graphicData uri="http://schemas.openxmlformats.org/drawingml/2006/table">
            <a:tbl>
              <a:tblPr/>
              <a:tblGrid>
                <a:gridCol w="369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VISIÓN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56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Consolidar al Servicio Geológico Minero como entidad estratégica nacional de investigación geológica, líder en la evaluación y certificación de recursos naturales. Reconocida en Bolivia y a nivel Internacional, por su confiabilidad y trayectoria con capacidad de gestión en geología aplicada.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7">
            <a:extLst>
              <a:ext uri="{FF2B5EF4-FFF2-40B4-BE49-F238E27FC236}">
                <a16:creationId xmlns:a16="http://schemas.microsoft.com/office/drawing/2014/main" id="{65F7D29B-A09F-082D-8494-5DBA113E8708}"/>
              </a:ext>
            </a:extLst>
          </p:cNvPr>
          <p:cNvSpPr/>
          <p:nvPr/>
        </p:nvSpPr>
        <p:spPr>
          <a:xfrm>
            <a:off x="2548207" y="1457557"/>
            <a:ext cx="1820130" cy="1741534"/>
          </a:xfrm>
          <a:prstGeom prst="rect">
            <a:avLst/>
          </a:prstGeom>
          <a:noFill/>
          <a:ln w="57150">
            <a:solidFill>
              <a:srgbClr val="A18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12" y="4760216"/>
            <a:ext cx="1987355" cy="14905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0" y="2791533"/>
            <a:ext cx="1746376" cy="2328501"/>
          </a:xfrm>
          <a:prstGeom prst="rect">
            <a:avLst/>
          </a:prstGeom>
        </p:spPr>
      </p:pic>
      <p:pic>
        <p:nvPicPr>
          <p:cNvPr id="20" name="Imagen 19" descr="C:\Users\jlaura\Desktop\IMG_20241015_10385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4" t="1154" r="13058" b="-1"/>
          <a:stretch/>
        </p:blipFill>
        <p:spPr bwMode="auto">
          <a:xfrm rot="10800000">
            <a:off x="2124411" y="1583065"/>
            <a:ext cx="1987355" cy="1490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04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3323767" y="1350720"/>
            <a:ext cx="6243885" cy="101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BO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ORGANIGRAMA</a:t>
            </a:r>
          </a:p>
          <a:p>
            <a:pPr algn="ctr">
              <a:lnSpc>
                <a:spcPct val="100000"/>
              </a:lnSpc>
            </a:pPr>
            <a:r>
              <a:rPr lang="es-MX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(Aprobado por R.M. N° 040/2015)</a:t>
            </a:r>
            <a:endParaRPr lang="es-BO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s-BO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es-BO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54674" y="2173805"/>
            <a:ext cx="10874027" cy="4456294"/>
            <a:chOff x="254674" y="2173805"/>
            <a:chExt cx="10874027" cy="445629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188" y="2173805"/>
              <a:ext cx="9398513" cy="4456294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>
              <a:off x="7270376" y="4141694"/>
              <a:ext cx="0" cy="152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ángulo 4"/>
            <p:cNvSpPr/>
            <p:nvPr/>
          </p:nvSpPr>
          <p:spPr>
            <a:xfrm>
              <a:off x="254674" y="2351642"/>
              <a:ext cx="1400758" cy="328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BO" sz="1200" b="1" dirty="0" smtClean="0"/>
                <a:t>DIRECTIVO</a:t>
              </a:r>
              <a:endParaRPr lang="es-BO" sz="1200" b="1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54674" y="2955526"/>
              <a:ext cx="1864659" cy="328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BO" sz="1200" b="1" dirty="0" smtClean="0"/>
                <a:t>ASESORAMIENTO</a:t>
              </a:r>
              <a:endParaRPr lang="es-BO" sz="1200" b="1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41102" y="3812773"/>
              <a:ext cx="1102659" cy="328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BO" sz="1200" b="1" dirty="0" smtClean="0"/>
                <a:t>OPERATIVO</a:t>
              </a:r>
              <a:endParaRPr lang="es-BO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64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1384796" y="1326292"/>
            <a:ext cx="10616703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PLANILLA PRESUPUESTARIA DE SUELDOS 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 Humanos clasificados por categoría (superior, ejecutivo y operativo)</a:t>
            </a:r>
            <a:endParaRPr lang="es-BO" sz="19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BO" sz="5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65950"/>
              </p:ext>
            </p:extLst>
          </p:nvPr>
        </p:nvGraphicFramePr>
        <p:xfrm>
          <a:off x="1384801" y="2093643"/>
          <a:ext cx="8020456" cy="442728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88620">
                  <a:extLst>
                    <a:ext uri="{9D8B030D-6E8A-4147-A177-3AD203B41FA5}">
                      <a16:colId xmlns:a16="http://schemas.microsoft.com/office/drawing/2014/main" val="1277771689"/>
                    </a:ext>
                  </a:extLst>
                </a:gridCol>
                <a:gridCol w="1105329">
                  <a:extLst>
                    <a:ext uri="{9D8B030D-6E8A-4147-A177-3AD203B41FA5}">
                      <a16:colId xmlns:a16="http://schemas.microsoft.com/office/drawing/2014/main" val="3087672409"/>
                    </a:ext>
                  </a:extLst>
                </a:gridCol>
                <a:gridCol w="1797961">
                  <a:extLst>
                    <a:ext uri="{9D8B030D-6E8A-4147-A177-3AD203B41FA5}">
                      <a16:colId xmlns:a16="http://schemas.microsoft.com/office/drawing/2014/main" val="3875366916"/>
                    </a:ext>
                  </a:extLst>
                </a:gridCol>
                <a:gridCol w="2472276">
                  <a:extLst>
                    <a:ext uri="{9D8B030D-6E8A-4147-A177-3AD203B41FA5}">
                      <a16:colId xmlns:a16="http://schemas.microsoft.com/office/drawing/2014/main" val="3378689062"/>
                    </a:ext>
                  </a:extLst>
                </a:gridCol>
                <a:gridCol w="1456270">
                  <a:extLst>
                    <a:ext uri="{9D8B030D-6E8A-4147-A177-3AD203B41FA5}">
                      <a16:colId xmlns:a16="http://schemas.microsoft.com/office/drawing/2014/main" val="2581393753"/>
                    </a:ext>
                  </a:extLst>
                </a:gridCol>
              </a:tblGrid>
              <a:tr h="185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CATEGORÍA 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CLASE 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NIVEL SALARIAL 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DENOMINACIÓN DEL PUESTO 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 err="1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 ÍTEM 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89636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SUPERIOR 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2°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1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DIRECTOR EJECUTIVO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1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9709"/>
                  </a:ext>
                </a:extLst>
              </a:tr>
              <a:tr h="18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EJECUTIVO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3°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2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DIRECTOR DE ÁREA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2946717649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4°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3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JEFE DE UNIDAD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8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62871"/>
                  </a:ext>
                </a:extLst>
              </a:tr>
              <a:tr h="185403">
                <a:tc row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chemeClr val="bg1"/>
                          </a:solidFill>
                          <a:effectLst/>
                        </a:rPr>
                        <a:t>OPERATIVO</a:t>
                      </a:r>
                      <a:endParaRPr lang="es-B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5°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4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PROFESIONAL I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2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1218810277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5°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5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PROFESIONAL II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4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98885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5°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6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PROFESIONAL III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2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2751078030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5°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7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PROFESIONAL IV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2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08216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5°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8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PROFESIONAL V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6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559606024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6°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9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TÉCNICO I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9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50777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6°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10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TÉCNICO II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3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3864427030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6°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11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TÉCNICO III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4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58586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6°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12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TÉCNICO IV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4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4097035049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6°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13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TÉCNICO V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4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86635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7°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14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AUXILIAR ADMINISTRATIVO I 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4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2731139504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7°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15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AUXILIAR ADMINISTRATIVO II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5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80982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7°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16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AUXILIAR ADMINISTRATIVO III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2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137051508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7°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17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AUXILIAR ADMINISTRATIVO IV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6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27295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7°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18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AUXILIAR ADMINISTRATIVO V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>
                          <a:effectLst/>
                        </a:rPr>
                        <a:t>5</a:t>
                      </a:r>
                      <a:endParaRPr lang="es-B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/>
                </a:tc>
                <a:extLst>
                  <a:ext uri="{0D108BD9-81ED-4DB2-BD59-A6C34878D82A}">
                    <a16:rowId xmlns:a16="http://schemas.microsoft.com/office/drawing/2014/main" val="3303151586"/>
                  </a:ext>
                </a:extLst>
              </a:tr>
              <a:tr h="185403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 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 </a:t>
                      </a:r>
                      <a:endParaRPr lang="es-B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b="1" dirty="0">
                          <a:effectLst/>
                        </a:rPr>
                        <a:t> TOTAL</a:t>
                      </a:r>
                      <a:endParaRPr lang="es-B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b="1" dirty="0">
                          <a:effectLst/>
                        </a:rPr>
                        <a:t>76</a:t>
                      </a:r>
                      <a:endParaRPr lang="es-B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5570"/>
                  </a:ext>
                </a:extLst>
              </a:tr>
              <a:tr h="216264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COSTO MENSUAL: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8" marR="41498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98" marR="41498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660.464,00 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498" marR="41498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29980"/>
                  </a:ext>
                </a:extLst>
              </a:tr>
              <a:tr h="284858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COSTO ANUAL</a:t>
                      </a: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7.925.568,00</a:t>
                      </a:r>
                    </a:p>
                  </a:txBody>
                  <a:tcPr marL="41498" marR="41498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27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432684" y="1276369"/>
            <a:ext cx="10347655" cy="7193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PRESUPUESTO PROGRAMADO 2025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41476"/>
              </p:ext>
            </p:extLst>
          </p:nvPr>
        </p:nvGraphicFramePr>
        <p:xfrm>
          <a:off x="530658" y="1734084"/>
          <a:ext cx="976670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44">
                  <a:extLst>
                    <a:ext uri="{9D8B030D-6E8A-4147-A177-3AD203B41FA5}">
                      <a16:colId xmlns:a16="http://schemas.microsoft.com/office/drawing/2014/main" val="3776231128"/>
                    </a:ext>
                  </a:extLst>
                </a:gridCol>
                <a:gridCol w="1838471">
                  <a:extLst>
                    <a:ext uri="{9D8B030D-6E8A-4147-A177-3AD203B41FA5}">
                      <a16:colId xmlns:a16="http://schemas.microsoft.com/office/drawing/2014/main" val="1839997636"/>
                    </a:ext>
                  </a:extLst>
                </a:gridCol>
                <a:gridCol w="570160">
                  <a:extLst>
                    <a:ext uri="{9D8B030D-6E8A-4147-A177-3AD203B41FA5}">
                      <a16:colId xmlns:a16="http://schemas.microsoft.com/office/drawing/2014/main" val="2927739763"/>
                    </a:ext>
                  </a:extLst>
                </a:gridCol>
                <a:gridCol w="1798461">
                  <a:extLst>
                    <a:ext uri="{9D8B030D-6E8A-4147-A177-3AD203B41FA5}">
                      <a16:colId xmlns:a16="http://schemas.microsoft.com/office/drawing/2014/main" val="1390343498"/>
                    </a:ext>
                  </a:extLst>
                </a:gridCol>
                <a:gridCol w="1836762">
                  <a:extLst>
                    <a:ext uri="{9D8B030D-6E8A-4147-A177-3AD203B41FA5}">
                      <a16:colId xmlns:a16="http://schemas.microsoft.com/office/drawing/2014/main" val="1876752835"/>
                    </a:ext>
                  </a:extLst>
                </a:gridCol>
                <a:gridCol w="3218907">
                  <a:extLst>
                    <a:ext uri="{9D8B030D-6E8A-4147-A177-3AD203B41FA5}">
                      <a16:colId xmlns:a16="http://schemas.microsoft.com/office/drawing/2014/main" val="2673967849"/>
                    </a:ext>
                  </a:extLst>
                </a:gridCol>
              </a:tblGrid>
              <a:tr h="274320">
                <a:tc gridSpan="6"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PRESUPUESTO GESTIÓN 2025 POR FUENTE DE FINANCIAMIENTO</a:t>
                      </a:r>
                      <a:r>
                        <a:rPr lang="es-MX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 Y ORGANISMO FINANCIADOR</a:t>
                      </a:r>
                      <a:endParaRPr lang="es-BO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12077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 DE FINANCIAMIENTO</a:t>
                      </a:r>
                      <a:endParaRPr lang="es-BO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 FINANCIADOR</a:t>
                      </a:r>
                      <a:endParaRPr lang="es-BO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(Bs)</a:t>
                      </a:r>
                      <a:endParaRPr lang="es-BO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0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ESPECÍFICOS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RECURSOS</a:t>
                      </a:r>
                      <a:r>
                        <a:rPr lang="es-MX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ESPECÍFICOS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5.207.807,00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POR PRESTACIÓN</a:t>
                      </a:r>
                      <a:r>
                        <a:rPr lang="es-MX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SERVICIOS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699546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 DE RECURSOS ESPECÍFICOS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REGALÍAS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BO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3.818.741,00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 DE REGALÍAS POR PROYECTOS DE INVERSIÓN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787418"/>
                  </a:ext>
                </a:extLst>
              </a:tr>
              <a:tr h="253249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RECURSOS</a:t>
                      </a:r>
                      <a:r>
                        <a:rPr lang="es-MX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ESPECÍFICOS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BO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27.804.426,00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 DE LA AJAM</a:t>
                      </a:r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6270690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PRESUPUESTO (Bs.)</a:t>
                      </a:r>
                      <a:endParaRPr lang="es-BO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BO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36.830.974,00</a:t>
                      </a:r>
                      <a:endParaRPr lang="es-BO" sz="11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179536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20704"/>
              </p:ext>
            </p:extLst>
          </p:nvPr>
        </p:nvGraphicFramePr>
        <p:xfrm>
          <a:off x="514329" y="3644425"/>
          <a:ext cx="9740014" cy="280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696">
                  <a:extLst>
                    <a:ext uri="{9D8B030D-6E8A-4147-A177-3AD203B41FA5}">
                      <a16:colId xmlns:a16="http://schemas.microsoft.com/office/drawing/2014/main" val="1023163999"/>
                    </a:ext>
                  </a:extLst>
                </a:gridCol>
                <a:gridCol w="5343140">
                  <a:extLst>
                    <a:ext uri="{9D8B030D-6E8A-4147-A177-3AD203B41FA5}">
                      <a16:colId xmlns:a16="http://schemas.microsoft.com/office/drawing/2014/main" val="1450197645"/>
                    </a:ext>
                  </a:extLst>
                </a:gridCol>
                <a:gridCol w="2535178">
                  <a:extLst>
                    <a:ext uri="{9D8B030D-6E8A-4147-A177-3AD203B41FA5}">
                      <a16:colId xmlns:a16="http://schemas.microsoft.com/office/drawing/2014/main" val="275625386"/>
                    </a:ext>
                  </a:extLst>
                </a:gridCol>
              </a:tblGrid>
              <a:tr h="425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CATEGORÍA PROGRAMÁTICA</a:t>
                      </a:r>
                      <a:endParaRPr lang="es-BO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DESCRIPCIÓN DE CATEGORÍA PROGRAMÁTICA</a:t>
                      </a:r>
                      <a:endParaRPr lang="es-BO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PRESUPUESTO VIGENTE</a:t>
                      </a:r>
                      <a:endParaRPr lang="es-BO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40337"/>
                  </a:ext>
                </a:extLst>
              </a:tr>
              <a:tr h="158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000 0  001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ADMINISTRACIÓN CENTRAL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18.404.291,00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9402250"/>
                  </a:ext>
                </a:extLst>
              </a:tr>
              <a:tr h="158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000 0  002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BRINDAR SERVICIOS DE ASISTENCIA TÉCNICA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1.009.163,00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9044731"/>
                  </a:ext>
                </a:extLst>
              </a:tr>
              <a:tr h="1444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000 0  099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Y CONTROL SOCIAL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12.450,00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1504763"/>
                  </a:ext>
                </a:extLst>
              </a:tr>
              <a:tr h="158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099 0  001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DEVENGADOS DE SERVICIOS PERSONALES Y OTROS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4.155.301,00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8318941"/>
                  </a:ext>
                </a:extLst>
              </a:tr>
              <a:tr h="158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110 0  001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PROSPECCIÓN Y EXPLORACIÓN GEOLÓGICA MINERA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3.080.115,00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5251908"/>
                  </a:ext>
                </a:extLst>
              </a:tr>
              <a:tr h="288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110 02340001900000  000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PROSP. GEOLÓGICO MINERO EN EL SECTOR ANCOYO DE SALINAS DE GARCI MENDOZA DEL DEPARTAMENTO DE ORURO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248.926,00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7703985"/>
                  </a:ext>
                </a:extLst>
              </a:tr>
              <a:tr h="288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110 02340002000000  000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PROSP. GEOLÓGICO MINERO EN EL SECTOR MACHACAMARCA DEL DEPARTAMENTO DE ORURO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301.859,00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75405"/>
                  </a:ext>
                </a:extLst>
              </a:tr>
              <a:tr h="288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110 02340002100000  000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PROSP. GEOLÓGICO MINERO EN EL SECTOR HUATARI</a:t>
                      </a:r>
                      <a:r>
                        <a:rPr lang="es-BO" sz="10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SALINAS DE GARCI MENDOZA</a:t>
                      </a: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DEPARTAMENTO DE ORURO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522.582,00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9326666"/>
                  </a:ext>
                </a:extLst>
              </a:tr>
              <a:tr h="158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120 0  001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ELABORACIÓN Y PUBLICACIÓN CARTAS GEOLÓGICAS Y MAPAS TEMÁTICOS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2.815.368,00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7935614"/>
                  </a:ext>
                </a:extLst>
              </a:tr>
              <a:tr h="1444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130 0  001</a:t>
                      </a:r>
                      <a:endParaRPr lang="es-MX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B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PRESTACIÓN DE SERVICIOS GEOLÓGICOS MINEROS</a:t>
                      </a:r>
                      <a:endParaRPr lang="es-BO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B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6.280.919,00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4064153"/>
                  </a:ext>
                </a:extLst>
              </a:tr>
              <a:tr h="36750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TOTALES (Bs.)</a:t>
                      </a:r>
                      <a:endParaRPr lang="es-BO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36.830.974,00</a:t>
                      </a:r>
                      <a:endParaRPr lang="es-BO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0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22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523545" y="1408264"/>
            <a:ext cx="9087815" cy="101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PROGRAMA ANUAL 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CONTRATACIONES (PAC)</a:t>
            </a:r>
          </a:p>
          <a:p>
            <a:pPr>
              <a:lnSpc>
                <a:spcPct val="100000"/>
              </a:lnSpc>
            </a:pP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GESTIÓN 2025</a:t>
            </a:r>
            <a:endParaRPr lang="es-BO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BO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29602"/>
              </p:ext>
            </p:extLst>
          </p:nvPr>
        </p:nvGraphicFramePr>
        <p:xfrm>
          <a:off x="832998" y="2273652"/>
          <a:ext cx="9062116" cy="3963861"/>
        </p:xfrm>
        <a:graphic>
          <a:graphicData uri="http://schemas.openxmlformats.org/drawingml/2006/table">
            <a:tbl>
              <a:tblPr firstRow="1" firstCol="1" bandRow="1"/>
              <a:tblGrid>
                <a:gridCol w="1232253">
                  <a:extLst>
                    <a:ext uri="{9D8B030D-6E8A-4147-A177-3AD203B41FA5}">
                      <a16:colId xmlns:a16="http://schemas.microsoft.com/office/drawing/2014/main" val="939030211"/>
                    </a:ext>
                  </a:extLst>
                </a:gridCol>
                <a:gridCol w="1740436">
                  <a:extLst>
                    <a:ext uri="{9D8B030D-6E8A-4147-A177-3AD203B41FA5}">
                      <a16:colId xmlns:a16="http://schemas.microsoft.com/office/drawing/2014/main" val="3088198771"/>
                    </a:ext>
                  </a:extLst>
                </a:gridCol>
                <a:gridCol w="1689325">
                  <a:extLst>
                    <a:ext uri="{9D8B030D-6E8A-4147-A177-3AD203B41FA5}">
                      <a16:colId xmlns:a16="http://schemas.microsoft.com/office/drawing/2014/main" val="2510411924"/>
                    </a:ext>
                  </a:extLst>
                </a:gridCol>
                <a:gridCol w="2200051">
                  <a:extLst>
                    <a:ext uri="{9D8B030D-6E8A-4147-A177-3AD203B41FA5}">
                      <a16:colId xmlns:a16="http://schemas.microsoft.com/office/drawing/2014/main" val="1588411687"/>
                    </a:ext>
                  </a:extLst>
                </a:gridCol>
                <a:gridCol w="2200051">
                  <a:extLst>
                    <a:ext uri="{9D8B030D-6E8A-4147-A177-3AD203B41FA5}">
                      <a16:colId xmlns:a16="http://schemas.microsoft.com/office/drawing/2014/main" val="3945433415"/>
                    </a:ext>
                  </a:extLst>
                </a:gridCol>
              </a:tblGrid>
              <a:tr h="1170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</a:rPr>
                        <a:t>TIPO DE CONTRATACIÓN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</a:rPr>
                        <a:t>TOTAL PROGRAMADO EN BOLIVIANOS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33393"/>
                  </a:ext>
                </a:extLst>
              </a:tr>
              <a:tr h="29263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NACIONAL A LA PRODUCCIÓN Y EMPLEO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CONSULTORÍA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30853"/>
                  </a:ext>
                </a:extLst>
              </a:tr>
              <a:tr h="558665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601.525,81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65855"/>
                  </a:ext>
                </a:extLst>
              </a:tr>
              <a:tr h="438951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BIENES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3.150.560,00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88904"/>
                  </a:ext>
                </a:extLst>
              </a:tr>
              <a:tr h="29263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MENOR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CONSULTORÍA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3.905.944,47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17002"/>
                  </a:ext>
                </a:extLst>
              </a:tr>
              <a:tr h="558665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178.175,00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51443"/>
                  </a:ext>
                </a:extLst>
              </a:tr>
              <a:tr h="292634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BIENES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564.180,00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71121"/>
                  </a:ext>
                </a:extLst>
              </a:tr>
              <a:tr h="35914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TOTAL PROGRAMADO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8.850.385,28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0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E248E-CE2D-22B3-B557-564092CB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371DCA-6941-128D-4DB4-91CD0BF84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68143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282D86-F5F2-F350-3DC1-1403723982ED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76F15AB-F90E-287C-D198-9267864D42F7}"/>
              </a:ext>
            </a:extLst>
          </p:cNvPr>
          <p:cNvSpPr txBox="1">
            <a:spLocks/>
          </p:cNvSpPr>
          <p:nvPr/>
        </p:nvSpPr>
        <p:spPr>
          <a:xfrm>
            <a:off x="114453" y="1581100"/>
            <a:ext cx="11230345" cy="101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CAPACITACIONES</a:t>
            </a:r>
            <a:r>
              <a:rPr lang="es-MX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INTERNAS PROGRAMADAS</a:t>
            </a:r>
            <a:endParaRPr lang="es-BO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MX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Presupuesto asignado a las capacitaciones gestión 2025.</a:t>
            </a:r>
            <a:endParaRPr lang="es-BO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7F974394-1099-BD0D-4933-4D66D16B71B7}"/>
              </a:ext>
            </a:extLst>
          </p:cNvPr>
          <p:cNvSpPr txBox="1">
            <a:spLocks/>
          </p:cNvSpPr>
          <p:nvPr/>
        </p:nvSpPr>
        <p:spPr>
          <a:xfrm>
            <a:off x="731983" y="2798131"/>
            <a:ext cx="3947191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1800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</a:t>
            </a:r>
          </a:p>
        </p:txBody>
      </p:sp>
      <p:sp>
        <p:nvSpPr>
          <p:cNvPr id="2" name="矩形 7">
            <a:extLst>
              <a:ext uri="{FF2B5EF4-FFF2-40B4-BE49-F238E27FC236}">
                <a16:creationId xmlns:a16="http://schemas.microsoft.com/office/drawing/2014/main" id="{65F7D29B-A09F-082D-8494-5DBA113E8708}"/>
              </a:ext>
            </a:extLst>
          </p:cNvPr>
          <p:cNvSpPr/>
          <p:nvPr/>
        </p:nvSpPr>
        <p:spPr>
          <a:xfrm>
            <a:off x="8891946" y="2590800"/>
            <a:ext cx="2890520" cy="3251200"/>
          </a:xfrm>
          <a:prstGeom prst="rect">
            <a:avLst/>
          </a:prstGeom>
          <a:noFill/>
          <a:ln w="76200">
            <a:solidFill>
              <a:srgbClr val="A18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CAD062-4F13-AE10-B5D7-5EA5DE400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1"/>
          <a:stretch/>
        </p:blipFill>
        <p:spPr>
          <a:xfrm>
            <a:off x="1879700" y="1000274"/>
            <a:ext cx="5018246" cy="23879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4" y="619687"/>
            <a:ext cx="1754089" cy="40553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51" y="2806395"/>
            <a:ext cx="4108389" cy="2867326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10687"/>
              </p:ext>
            </p:extLst>
          </p:nvPr>
        </p:nvGraphicFramePr>
        <p:xfrm>
          <a:off x="293195" y="2754630"/>
          <a:ext cx="6832254" cy="217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742015713"/>
                    </a:ext>
                  </a:extLst>
                </a:gridCol>
                <a:gridCol w="2662959">
                  <a:extLst>
                    <a:ext uri="{9D8B030D-6E8A-4147-A177-3AD203B41FA5}">
                      <a16:colId xmlns:a16="http://schemas.microsoft.com/office/drawing/2014/main" val="527069857"/>
                    </a:ext>
                  </a:extLst>
                </a:gridCol>
                <a:gridCol w="2543695">
                  <a:extLst>
                    <a:ext uri="{9D8B030D-6E8A-4147-A177-3AD203B41FA5}">
                      <a16:colId xmlns:a16="http://schemas.microsoft.com/office/drawing/2014/main" val="3536671065"/>
                    </a:ext>
                  </a:extLst>
                </a:gridCol>
              </a:tblGrid>
              <a:tr h="1439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 DESCRIPCIÓN OBJETO DE GASTO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PARTIDA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PRESUPUESTARIA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PRESUPUESTO  APROBADO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GESTIÓN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(Bs)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66987"/>
                  </a:ext>
                </a:extLst>
              </a:tr>
              <a:tr h="73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effectLst/>
                        </a:rPr>
                        <a:t> </a:t>
                      </a:r>
                      <a:r>
                        <a:rPr lang="es-BO" sz="1600" dirty="0">
                          <a:effectLst/>
                        </a:rPr>
                        <a:t>CAPACITACIÓN DE PERSONAL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effectLst/>
                        </a:rPr>
                        <a:t>2.5.7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effectLst/>
                        </a:rPr>
                        <a:t>20.700,00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80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52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3D19-573B-463B-BB7A-2843D221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D6CA335-B674-8D88-1D72-049BA70B2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3" y="-76200"/>
            <a:ext cx="12992380" cy="6954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E175BAC-AF6C-8914-49D0-DF6C0C7E15BB}"/>
              </a:ext>
            </a:extLst>
          </p:cNvPr>
          <p:cNvSpPr txBox="1"/>
          <p:nvPr/>
        </p:nvSpPr>
        <p:spPr>
          <a:xfrm>
            <a:off x="4023014" y="520477"/>
            <a:ext cx="4156269" cy="58491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RENDICIÓN DE CUENTAS INICIAL 2025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7A4885AC-8128-36A5-C8A8-3A4FFC75F8C9}"/>
              </a:ext>
            </a:extLst>
          </p:cNvPr>
          <p:cNvSpPr txBox="1">
            <a:spLocks/>
          </p:cNvSpPr>
          <p:nvPr/>
        </p:nvSpPr>
        <p:spPr>
          <a:xfrm>
            <a:off x="4972517" y="1577580"/>
            <a:ext cx="5772085" cy="5612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UNIDAD DE AUDITORÍA INTERNA</a:t>
            </a:r>
            <a:endParaRPr lang="es-BO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25D2C5BF-B26D-C352-3813-83B29115CC65}"/>
              </a:ext>
            </a:extLst>
          </p:cNvPr>
          <p:cNvSpPr txBox="1">
            <a:spLocks/>
          </p:cNvSpPr>
          <p:nvPr/>
        </p:nvSpPr>
        <p:spPr>
          <a:xfrm>
            <a:off x="6609178" y="3153928"/>
            <a:ext cx="3947191" cy="1018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BO" sz="1800" dirty="0">
                <a:solidFill>
                  <a:schemeClr val="bg1"/>
                </a:solidFill>
                <a:latin typeface="Arial Black" panose="020B0A04020102020204" pitchFamily="34" charset="0"/>
              </a:rPr>
              <a:t>RECOMENDACIONES</a:t>
            </a:r>
          </a:p>
        </p:txBody>
      </p:sp>
      <p:sp>
        <p:nvSpPr>
          <p:cNvPr id="2" name="矩形 7">
            <a:extLst>
              <a:ext uri="{FF2B5EF4-FFF2-40B4-BE49-F238E27FC236}">
                <a16:creationId xmlns:a16="http://schemas.microsoft.com/office/drawing/2014/main" id="{ECAB8BE9-DDAA-88DA-708A-55DA82A49378}"/>
              </a:ext>
            </a:extLst>
          </p:cNvPr>
          <p:cNvSpPr/>
          <p:nvPr/>
        </p:nvSpPr>
        <p:spPr>
          <a:xfrm>
            <a:off x="399962" y="2210267"/>
            <a:ext cx="3007106" cy="3815183"/>
          </a:xfrm>
          <a:prstGeom prst="rect">
            <a:avLst/>
          </a:prstGeom>
          <a:noFill/>
          <a:ln w="76200">
            <a:solidFill>
              <a:srgbClr val="A18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91" y="600637"/>
            <a:ext cx="1754089" cy="405539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36824"/>
              </p:ext>
            </p:extLst>
          </p:nvPr>
        </p:nvGraphicFramePr>
        <p:xfrm>
          <a:off x="5050260" y="2063982"/>
          <a:ext cx="7199519" cy="4107751"/>
        </p:xfrm>
        <a:graphic>
          <a:graphicData uri="http://schemas.openxmlformats.org/drawingml/2006/table">
            <a:tbl>
              <a:tblPr/>
              <a:tblGrid>
                <a:gridCol w="548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4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INFORMES PROGRAMADOS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AUDITORÍA DE CONFIABILIDAD DE LOS REGISTROS Y ESTADOS FINANCIEROS, CORRESPONDIENTES A LA GESTIÓN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PLANIFICACIÓN DE LA CONFIABILIDAD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26606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RELEVAMIENTOS ESPECÍFICOS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47263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 AL INFORME DE CONTROL INTERNO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AUDITORIAS  NO PROGRAMADAS</a:t>
                      </a:r>
                      <a:b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RELEVAMIENTO DE INFORMACIÓN ESPECÍFICA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AUDITORÍA DE CUMPLIMIENTO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 AL INFORME DE CONTROL INTERNO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INFORMES PARA LA GESTIÓN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/>
          <a:stretch/>
        </p:blipFill>
        <p:spPr>
          <a:xfrm>
            <a:off x="829240" y="2329902"/>
            <a:ext cx="3791743" cy="35759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583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1817</Words>
  <Application>Microsoft Office PowerPoint</Application>
  <PresentationFormat>Panorámica</PresentationFormat>
  <Paragraphs>486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宋体</vt:lpstr>
      <vt:lpstr>Arial</vt:lpstr>
      <vt:lpstr>Arial Black</vt:lpstr>
      <vt:lpstr>Arya</vt:lpstr>
      <vt:lpstr>Calibri</vt:lpstr>
      <vt:lpstr>Calibri Light</vt:lpstr>
      <vt:lpstr>Roboto Light</vt:lpstr>
      <vt:lpstr>Times New Roman</vt:lpstr>
      <vt:lpstr>字魂105号-简雅黑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Ruben Rengel Tellez</cp:lastModifiedBy>
  <cp:revision>197</cp:revision>
  <cp:lastPrinted>2025-04-07T18:53:55Z</cp:lastPrinted>
  <dcterms:created xsi:type="dcterms:W3CDTF">2021-09-03T05:40:09Z</dcterms:created>
  <dcterms:modified xsi:type="dcterms:W3CDTF">2025-04-15T20:20:34Z</dcterms:modified>
</cp:coreProperties>
</file>